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10693400" cy="7556500"/>
  <p:notesSz cx="6858000" cy="9144000"/>
  <p:embeddedFontLst>
    <p:embeddedFont>
      <p:font typeface="Open Sans Bold" charset="1" panose="020B0806030504020204"/>
      <p:regular r:id="rId18"/>
    </p:embeddedFont>
    <p:embeddedFont>
      <p:font typeface="Open Sans" charset="1" panose="020B0606030504020204"/>
      <p:regular r:id="rId1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slides/slide11.xml" Type="http://schemas.openxmlformats.org/officeDocument/2006/relationships/slide"/><Relationship Id="rId17" Target="slides/slide12.xml" Type="http://schemas.openxmlformats.org/officeDocument/2006/relationships/slide"/><Relationship Id="rId18" Target="fonts/font18.fntdata" Type="http://schemas.openxmlformats.org/officeDocument/2006/relationships/font"/><Relationship Id="rId19" Target="fonts/font19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svg" Type="http://schemas.openxmlformats.org/officeDocument/2006/relationships/image"/><Relationship Id="rId5" Target="../media/image4.png" Type="http://schemas.openxmlformats.org/officeDocument/2006/relationships/image"/><Relationship Id="rId6" Target="../media/image5.jpeg" Type="http://schemas.openxmlformats.org/officeDocument/2006/relationships/image"/><Relationship Id="rId7" Target="../media/image6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6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6.pn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7.png" Type="http://schemas.openxmlformats.org/officeDocument/2006/relationships/image"/><Relationship Id="rId3" Target="../media/image6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6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6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6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6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6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6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6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6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A8A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201870" y="108000"/>
            <a:ext cx="5104080" cy="7344000"/>
          </a:xfrm>
          <a:custGeom>
            <a:avLst/>
            <a:gdLst/>
            <a:ahLst/>
            <a:cxnLst/>
            <a:rect r="r" b="b" t="t" l="l"/>
            <a:pathLst>
              <a:path h="7344000" w="5104080">
                <a:moveTo>
                  <a:pt x="0" y="0"/>
                </a:moveTo>
                <a:lnTo>
                  <a:pt x="5104080" y="0"/>
                </a:lnTo>
                <a:lnTo>
                  <a:pt x="5104080" y="7344000"/>
                </a:lnTo>
                <a:lnTo>
                  <a:pt x="0" y="7344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51097" y="756000"/>
            <a:ext cx="2147040" cy="3024000"/>
          </a:xfrm>
          <a:custGeom>
            <a:avLst/>
            <a:gdLst/>
            <a:ahLst/>
            <a:cxnLst/>
            <a:rect r="r" b="b" t="t" l="l"/>
            <a:pathLst>
              <a:path h="3024000" w="2147040">
                <a:moveTo>
                  <a:pt x="0" y="0"/>
                </a:moveTo>
                <a:lnTo>
                  <a:pt x="2147040" y="0"/>
                </a:lnTo>
                <a:lnTo>
                  <a:pt x="2147040" y="3024000"/>
                </a:lnTo>
                <a:lnTo>
                  <a:pt x="0" y="30240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false" flipV="false" rot="0">
            <a:off x="5216510" y="10659"/>
            <a:ext cx="5475490" cy="3040312"/>
          </a:xfrm>
          <a:custGeom>
            <a:avLst/>
            <a:gdLst/>
            <a:ahLst/>
            <a:cxnLst/>
            <a:rect r="r" b="b" t="t" l="l"/>
            <a:pathLst>
              <a:path h="3040312" w="5475490">
                <a:moveTo>
                  <a:pt x="0" y="0"/>
                </a:moveTo>
                <a:lnTo>
                  <a:pt x="5475490" y="0"/>
                </a:lnTo>
                <a:lnTo>
                  <a:pt x="5475490" y="3040313"/>
                </a:lnTo>
                <a:lnTo>
                  <a:pt x="0" y="3040313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6950135" y="3780000"/>
            <a:ext cx="3006858" cy="1691358"/>
          </a:xfrm>
          <a:custGeom>
            <a:avLst/>
            <a:gdLst/>
            <a:ahLst/>
            <a:cxnLst/>
            <a:rect r="r" b="b" t="t" l="l"/>
            <a:pathLst>
              <a:path h="1691358" w="3006858">
                <a:moveTo>
                  <a:pt x="0" y="0"/>
                </a:moveTo>
                <a:lnTo>
                  <a:pt x="3006858" y="0"/>
                </a:lnTo>
                <a:lnTo>
                  <a:pt x="3006858" y="1691358"/>
                </a:lnTo>
                <a:lnTo>
                  <a:pt x="0" y="1691358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4942100" y="5743547"/>
            <a:ext cx="709963" cy="736708"/>
          </a:xfrm>
          <a:custGeom>
            <a:avLst/>
            <a:gdLst/>
            <a:ahLst/>
            <a:cxnLst/>
            <a:rect r="r" b="b" t="t" l="l"/>
            <a:pathLst>
              <a:path h="736708" w="709963">
                <a:moveTo>
                  <a:pt x="0" y="0"/>
                </a:moveTo>
                <a:lnTo>
                  <a:pt x="709963" y="0"/>
                </a:lnTo>
                <a:lnTo>
                  <a:pt x="709963" y="736708"/>
                </a:lnTo>
                <a:lnTo>
                  <a:pt x="0" y="736708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6950135" y="2063198"/>
            <a:ext cx="3240369" cy="114332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475854" indent="-237927" lvl="1">
              <a:lnSpc>
                <a:spcPts val="3085"/>
              </a:lnSpc>
              <a:buFont typeface="Arial"/>
              <a:buChar char="•"/>
            </a:pPr>
            <a:r>
              <a:rPr lang="en-US" b="true" sz="2204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Preguntas sobre el video de los berones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A8A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>
            <a:grpSpLocks noChangeAspect="true"/>
          </p:cNvGrpSpPr>
          <p:nvPr/>
        </p:nvGrpSpPr>
        <p:grpSpPr>
          <a:xfrm rot="0">
            <a:off x="0" y="-142875"/>
            <a:ext cx="571500" cy="285750"/>
            <a:chOff x="0" y="0"/>
            <a:chExt cx="1270000" cy="12700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4" id="4"/>
          <p:cNvGrpSpPr>
            <a:grpSpLocks noChangeAspect="true"/>
          </p:cNvGrpSpPr>
          <p:nvPr/>
        </p:nvGrpSpPr>
        <p:grpSpPr>
          <a:xfrm rot="0">
            <a:off x="571500" y="-142875"/>
            <a:ext cx="571500" cy="285750"/>
            <a:chOff x="0" y="0"/>
            <a:chExt cx="1270000" cy="12700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6" id="6"/>
          <p:cNvGrpSpPr>
            <a:grpSpLocks noChangeAspect="true"/>
          </p:cNvGrpSpPr>
          <p:nvPr/>
        </p:nvGrpSpPr>
        <p:grpSpPr>
          <a:xfrm rot="0">
            <a:off x="1143000" y="-142875"/>
            <a:ext cx="571500" cy="285750"/>
            <a:chOff x="0" y="0"/>
            <a:chExt cx="1270000" cy="12700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8" id="8"/>
          <p:cNvGrpSpPr>
            <a:grpSpLocks noChangeAspect="true"/>
          </p:cNvGrpSpPr>
          <p:nvPr/>
        </p:nvGrpSpPr>
        <p:grpSpPr>
          <a:xfrm rot="0">
            <a:off x="1714500" y="-142875"/>
            <a:ext cx="571500" cy="285750"/>
            <a:chOff x="0" y="0"/>
            <a:chExt cx="1270000" cy="12700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0" id="10"/>
          <p:cNvGrpSpPr>
            <a:grpSpLocks noChangeAspect="true"/>
          </p:cNvGrpSpPr>
          <p:nvPr/>
        </p:nvGrpSpPr>
        <p:grpSpPr>
          <a:xfrm rot="0">
            <a:off x="2286000" y="-142875"/>
            <a:ext cx="571500" cy="285750"/>
            <a:chOff x="0" y="0"/>
            <a:chExt cx="1270000" cy="127000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2" id="12"/>
          <p:cNvGrpSpPr>
            <a:grpSpLocks noChangeAspect="true"/>
          </p:cNvGrpSpPr>
          <p:nvPr/>
        </p:nvGrpSpPr>
        <p:grpSpPr>
          <a:xfrm rot="0">
            <a:off x="2857500" y="-142875"/>
            <a:ext cx="571500" cy="285750"/>
            <a:chOff x="0" y="0"/>
            <a:chExt cx="1270000" cy="1270000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4" id="14"/>
          <p:cNvGrpSpPr>
            <a:grpSpLocks noChangeAspect="true"/>
          </p:cNvGrpSpPr>
          <p:nvPr/>
        </p:nvGrpSpPr>
        <p:grpSpPr>
          <a:xfrm rot="0">
            <a:off x="3429000" y="-142875"/>
            <a:ext cx="571500" cy="285750"/>
            <a:chOff x="0" y="0"/>
            <a:chExt cx="1270000" cy="1270000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6" id="16"/>
          <p:cNvGrpSpPr>
            <a:grpSpLocks noChangeAspect="true"/>
          </p:cNvGrpSpPr>
          <p:nvPr/>
        </p:nvGrpSpPr>
        <p:grpSpPr>
          <a:xfrm rot="0">
            <a:off x="4000500" y="-142875"/>
            <a:ext cx="571500" cy="285750"/>
            <a:chOff x="0" y="0"/>
            <a:chExt cx="1270000" cy="1270000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8" id="18"/>
          <p:cNvGrpSpPr>
            <a:grpSpLocks noChangeAspect="true"/>
          </p:cNvGrpSpPr>
          <p:nvPr/>
        </p:nvGrpSpPr>
        <p:grpSpPr>
          <a:xfrm rot="0">
            <a:off x="4572000" y="-142875"/>
            <a:ext cx="571500" cy="285750"/>
            <a:chOff x="0" y="0"/>
            <a:chExt cx="1270000" cy="1270000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0" id="20"/>
          <p:cNvGrpSpPr>
            <a:grpSpLocks noChangeAspect="true"/>
          </p:cNvGrpSpPr>
          <p:nvPr/>
        </p:nvGrpSpPr>
        <p:grpSpPr>
          <a:xfrm rot="0">
            <a:off x="5143500" y="-142875"/>
            <a:ext cx="571500" cy="285750"/>
            <a:chOff x="0" y="0"/>
            <a:chExt cx="1270000" cy="1270000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2" id="22"/>
          <p:cNvGrpSpPr>
            <a:grpSpLocks noChangeAspect="true"/>
          </p:cNvGrpSpPr>
          <p:nvPr/>
        </p:nvGrpSpPr>
        <p:grpSpPr>
          <a:xfrm rot="0">
            <a:off x="5715000" y="-142875"/>
            <a:ext cx="571500" cy="285750"/>
            <a:chOff x="0" y="0"/>
            <a:chExt cx="1270000" cy="1270000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4" id="24"/>
          <p:cNvGrpSpPr>
            <a:grpSpLocks noChangeAspect="true"/>
          </p:cNvGrpSpPr>
          <p:nvPr/>
        </p:nvGrpSpPr>
        <p:grpSpPr>
          <a:xfrm rot="0">
            <a:off x="6286500" y="-142875"/>
            <a:ext cx="571500" cy="285750"/>
            <a:chOff x="0" y="0"/>
            <a:chExt cx="1270000" cy="1270000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6" id="26"/>
          <p:cNvGrpSpPr>
            <a:grpSpLocks noChangeAspect="true"/>
          </p:cNvGrpSpPr>
          <p:nvPr/>
        </p:nvGrpSpPr>
        <p:grpSpPr>
          <a:xfrm rot="0">
            <a:off x="6858000" y="-142875"/>
            <a:ext cx="571500" cy="285750"/>
            <a:chOff x="0" y="0"/>
            <a:chExt cx="1270000" cy="1270000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8" id="28"/>
          <p:cNvGrpSpPr>
            <a:grpSpLocks noChangeAspect="true"/>
          </p:cNvGrpSpPr>
          <p:nvPr/>
        </p:nvGrpSpPr>
        <p:grpSpPr>
          <a:xfrm rot="0">
            <a:off x="7429500" y="-142875"/>
            <a:ext cx="571500" cy="285750"/>
            <a:chOff x="0" y="0"/>
            <a:chExt cx="1270000" cy="1270000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0" id="30"/>
          <p:cNvGrpSpPr>
            <a:grpSpLocks noChangeAspect="true"/>
          </p:cNvGrpSpPr>
          <p:nvPr/>
        </p:nvGrpSpPr>
        <p:grpSpPr>
          <a:xfrm rot="0">
            <a:off x="8001000" y="-142875"/>
            <a:ext cx="571500" cy="285750"/>
            <a:chOff x="0" y="0"/>
            <a:chExt cx="1270000" cy="1270000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2" id="32"/>
          <p:cNvGrpSpPr>
            <a:grpSpLocks noChangeAspect="true"/>
          </p:cNvGrpSpPr>
          <p:nvPr/>
        </p:nvGrpSpPr>
        <p:grpSpPr>
          <a:xfrm rot="0">
            <a:off x="8572500" y="-142875"/>
            <a:ext cx="571500" cy="285750"/>
            <a:chOff x="0" y="0"/>
            <a:chExt cx="1270000" cy="1270000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4" id="34"/>
          <p:cNvGrpSpPr>
            <a:grpSpLocks noChangeAspect="true"/>
          </p:cNvGrpSpPr>
          <p:nvPr/>
        </p:nvGrpSpPr>
        <p:grpSpPr>
          <a:xfrm rot="0">
            <a:off x="9144000" y="-142875"/>
            <a:ext cx="571500" cy="285750"/>
            <a:chOff x="0" y="0"/>
            <a:chExt cx="1270000" cy="1270000"/>
          </a:xfrm>
        </p:grpSpPr>
        <p:sp>
          <p:nvSpPr>
            <p:cNvPr name="Freeform 35" id="35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6" id="36"/>
          <p:cNvGrpSpPr>
            <a:grpSpLocks noChangeAspect="true"/>
          </p:cNvGrpSpPr>
          <p:nvPr/>
        </p:nvGrpSpPr>
        <p:grpSpPr>
          <a:xfrm rot="0">
            <a:off x="9715500" y="-142875"/>
            <a:ext cx="571500" cy="285750"/>
            <a:chOff x="0" y="0"/>
            <a:chExt cx="1270000" cy="1270000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8" id="38"/>
          <p:cNvGrpSpPr>
            <a:grpSpLocks noChangeAspect="true"/>
          </p:cNvGrpSpPr>
          <p:nvPr/>
        </p:nvGrpSpPr>
        <p:grpSpPr>
          <a:xfrm rot="0">
            <a:off x="10287000" y="-142875"/>
            <a:ext cx="571500" cy="285750"/>
            <a:chOff x="0" y="0"/>
            <a:chExt cx="1270000" cy="1270000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40" id="40"/>
          <p:cNvGrpSpPr>
            <a:grpSpLocks noChangeAspect="true"/>
          </p:cNvGrpSpPr>
          <p:nvPr/>
        </p:nvGrpSpPr>
        <p:grpSpPr>
          <a:xfrm rot="0">
            <a:off x="1600200" y="3933825"/>
            <a:ext cx="3743325" cy="904875"/>
            <a:chOff x="0" y="0"/>
            <a:chExt cx="4991100" cy="1206500"/>
          </a:xfrm>
        </p:grpSpPr>
        <p:sp>
          <p:nvSpPr>
            <p:cNvPr name="Freeform 41" id="41"/>
            <p:cNvSpPr/>
            <p:nvPr/>
          </p:nvSpPr>
          <p:spPr>
            <a:xfrm flipH="false" flipV="false" rot="0">
              <a:off x="0" y="0"/>
              <a:ext cx="4991100" cy="1206500"/>
            </a:xfrm>
            <a:custGeom>
              <a:avLst/>
              <a:gdLst/>
              <a:ahLst/>
              <a:cxnLst/>
              <a:rect r="r" b="b" t="t" l="l"/>
              <a:pathLst>
                <a:path h="1206500" w="4991100">
                  <a:moveTo>
                    <a:pt x="254000" y="0"/>
                  </a:moveTo>
                  <a:lnTo>
                    <a:pt x="4737100" y="0"/>
                  </a:lnTo>
                  <a:cubicBezTo>
                    <a:pt x="4877380" y="0"/>
                    <a:pt x="4991100" y="113720"/>
                    <a:pt x="4991100" y="254000"/>
                  </a:cubicBezTo>
                  <a:lnTo>
                    <a:pt x="4991100" y="952500"/>
                  </a:lnTo>
                  <a:cubicBezTo>
                    <a:pt x="4991100" y="1092780"/>
                    <a:pt x="4877380" y="1206500"/>
                    <a:pt x="4737100" y="1206500"/>
                  </a:cubicBezTo>
                  <a:lnTo>
                    <a:pt x="254000" y="1206500"/>
                  </a:lnTo>
                  <a:cubicBezTo>
                    <a:pt x="113720" y="1206500"/>
                    <a:pt x="0" y="1092780"/>
                    <a:pt x="0" y="952500"/>
                  </a:cubicBezTo>
                  <a:lnTo>
                    <a:pt x="0" y="254000"/>
                  </a:lnTo>
                  <a:cubicBezTo>
                    <a:pt x="0" y="113720"/>
                    <a:pt x="113720" y="0"/>
                    <a:pt x="254000" y="0"/>
                  </a:cubicBezTo>
                  <a:close/>
                </a:path>
              </a:pathLst>
            </a:custGeom>
            <a:solidFill>
              <a:srgbClr val="1F628E"/>
            </a:solidFill>
            <a:ln w="19050" cap="sq">
              <a:solidFill>
                <a:srgbClr val="4A5FC1"/>
              </a:solidFill>
              <a:prstDash val="solid"/>
              <a:miter/>
            </a:ln>
          </p:spPr>
        </p:sp>
      </p:grpSp>
      <p:grpSp>
        <p:nvGrpSpPr>
          <p:cNvPr name="Group 42" id="42"/>
          <p:cNvGrpSpPr>
            <a:grpSpLocks noChangeAspect="true"/>
          </p:cNvGrpSpPr>
          <p:nvPr/>
        </p:nvGrpSpPr>
        <p:grpSpPr>
          <a:xfrm rot="0">
            <a:off x="5876925" y="3933825"/>
            <a:ext cx="3743325" cy="904875"/>
            <a:chOff x="0" y="0"/>
            <a:chExt cx="4991100" cy="1206500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4991100" cy="1206500"/>
            </a:xfrm>
            <a:custGeom>
              <a:avLst/>
              <a:gdLst/>
              <a:ahLst/>
              <a:cxnLst/>
              <a:rect r="r" b="b" t="t" l="l"/>
              <a:pathLst>
                <a:path h="1206500" w="4991100">
                  <a:moveTo>
                    <a:pt x="254000" y="0"/>
                  </a:moveTo>
                  <a:lnTo>
                    <a:pt x="4737100" y="0"/>
                  </a:lnTo>
                  <a:cubicBezTo>
                    <a:pt x="4877380" y="0"/>
                    <a:pt x="4991100" y="113720"/>
                    <a:pt x="4991100" y="254000"/>
                  </a:cubicBezTo>
                  <a:lnTo>
                    <a:pt x="4991100" y="952500"/>
                  </a:lnTo>
                  <a:cubicBezTo>
                    <a:pt x="4991100" y="1092780"/>
                    <a:pt x="4877380" y="1206500"/>
                    <a:pt x="4737100" y="1206500"/>
                  </a:cubicBezTo>
                  <a:lnTo>
                    <a:pt x="254000" y="1206500"/>
                  </a:lnTo>
                  <a:cubicBezTo>
                    <a:pt x="113720" y="1206500"/>
                    <a:pt x="0" y="1092780"/>
                    <a:pt x="0" y="952500"/>
                  </a:cubicBezTo>
                  <a:lnTo>
                    <a:pt x="0" y="254000"/>
                  </a:lnTo>
                  <a:cubicBezTo>
                    <a:pt x="0" y="113720"/>
                    <a:pt x="113720" y="0"/>
                    <a:pt x="254000" y="0"/>
                  </a:cubicBezTo>
                  <a:close/>
                </a:path>
              </a:pathLst>
            </a:custGeom>
            <a:solidFill>
              <a:srgbClr val="1F628E"/>
            </a:solidFill>
            <a:ln w="19050" cap="sq">
              <a:solidFill>
                <a:srgbClr val="4A5FC1"/>
              </a:solidFill>
              <a:prstDash val="solid"/>
              <a:miter/>
            </a:ln>
          </p:spPr>
        </p:sp>
      </p:grpSp>
      <p:grpSp>
        <p:nvGrpSpPr>
          <p:cNvPr name="Group 44" id="44"/>
          <p:cNvGrpSpPr>
            <a:grpSpLocks noChangeAspect="true"/>
          </p:cNvGrpSpPr>
          <p:nvPr/>
        </p:nvGrpSpPr>
        <p:grpSpPr>
          <a:xfrm rot="0">
            <a:off x="1600200" y="5219700"/>
            <a:ext cx="3743325" cy="904875"/>
            <a:chOff x="0" y="0"/>
            <a:chExt cx="4991100" cy="1206500"/>
          </a:xfrm>
        </p:grpSpPr>
        <p:sp>
          <p:nvSpPr>
            <p:cNvPr name="Freeform 45" id="45"/>
            <p:cNvSpPr/>
            <p:nvPr/>
          </p:nvSpPr>
          <p:spPr>
            <a:xfrm flipH="false" flipV="false" rot="0">
              <a:off x="0" y="0"/>
              <a:ext cx="4991100" cy="1206500"/>
            </a:xfrm>
            <a:custGeom>
              <a:avLst/>
              <a:gdLst/>
              <a:ahLst/>
              <a:cxnLst/>
              <a:rect r="r" b="b" t="t" l="l"/>
              <a:pathLst>
                <a:path h="1206500" w="4991100">
                  <a:moveTo>
                    <a:pt x="254000" y="0"/>
                  </a:moveTo>
                  <a:lnTo>
                    <a:pt x="4737100" y="0"/>
                  </a:lnTo>
                  <a:cubicBezTo>
                    <a:pt x="4877380" y="0"/>
                    <a:pt x="4991100" y="113720"/>
                    <a:pt x="4991100" y="254000"/>
                  </a:cubicBezTo>
                  <a:lnTo>
                    <a:pt x="4991100" y="952500"/>
                  </a:lnTo>
                  <a:cubicBezTo>
                    <a:pt x="4991100" y="1092780"/>
                    <a:pt x="4877380" y="1206500"/>
                    <a:pt x="4737100" y="1206500"/>
                  </a:cubicBezTo>
                  <a:lnTo>
                    <a:pt x="254000" y="1206500"/>
                  </a:lnTo>
                  <a:cubicBezTo>
                    <a:pt x="113720" y="1206500"/>
                    <a:pt x="0" y="1092780"/>
                    <a:pt x="0" y="952500"/>
                  </a:cubicBezTo>
                  <a:lnTo>
                    <a:pt x="0" y="254000"/>
                  </a:lnTo>
                  <a:cubicBezTo>
                    <a:pt x="0" y="113720"/>
                    <a:pt x="113720" y="0"/>
                    <a:pt x="254000" y="0"/>
                  </a:cubicBezTo>
                  <a:close/>
                </a:path>
              </a:pathLst>
            </a:custGeom>
            <a:solidFill>
              <a:srgbClr val="1F628E"/>
            </a:solidFill>
            <a:ln w="19050" cap="sq">
              <a:solidFill>
                <a:srgbClr val="4A5FC1"/>
              </a:solidFill>
              <a:prstDash val="solid"/>
              <a:miter/>
            </a:ln>
          </p:spPr>
        </p:sp>
      </p:grpSp>
      <p:grpSp>
        <p:nvGrpSpPr>
          <p:cNvPr name="Group 46" id="46"/>
          <p:cNvGrpSpPr>
            <a:grpSpLocks noChangeAspect="true"/>
          </p:cNvGrpSpPr>
          <p:nvPr/>
        </p:nvGrpSpPr>
        <p:grpSpPr>
          <a:xfrm rot="0">
            <a:off x="5876925" y="5219700"/>
            <a:ext cx="3743325" cy="904875"/>
            <a:chOff x="0" y="0"/>
            <a:chExt cx="4991100" cy="1206500"/>
          </a:xfrm>
        </p:grpSpPr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4991100" cy="1206500"/>
            </a:xfrm>
            <a:custGeom>
              <a:avLst/>
              <a:gdLst/>
              <a:ahLst/>
              <a:cxnLst/>
              <a:rect r="r" b="b" t="t" l="l"/>
              <a:pathLst>
                <a:path h="1206500" w="4991100">
                  <a:moveTo>
                    <a:pt x="254000" y="0"/>
                  </a:moveTo>
                  <a:lnTo>
                    <a:pt x="4737100" y="0"/>
                  </a:lnTo>
                  <a:cubicBezTo>
                    <a:pt x="4877380" y="0"/>
                    <a:pt x="4991100" y="113720"/>
                    <a:pt x="4991100" y="254000"/>
                  </a:cubicBezTo>
                  <a:lnTo>
                    <a:pt x="4991100" y="952500"/>
                  </a:lnTo>
                  <a:cubicBezTo>
                    <a:pt x="4991100" y="1092780"/>
                    <a:pt x="4877380" y="1206500"/>
                    <a:pt x="4737100" y="1206500"/>
                  </a:cubicBezTo>
                  <a:lnTo>
                    <a:pt x="254000" y="1206500"/>
                  </a:lnTo>
                  <a:cubicBezTo>
                    <a:pt x="113720" y="1206500"/>
                    <a:pt x="0" y="1092780"/>
                    <a:pt x="0" y="952500"/>
                  </a:cubicBezTo>
                  <a:lnTo>
                    <a:pt x="0" y="254000"/>
                  </a:lnTo>
                  <a:cubicBezTo>
                    <a:pt x="0" y="113720"/>
                    <a:pt x="113720" y="0"/>
                    <a:pt x="254000" y="0"/>
                  </a:cubicBezTo>
                  <a:close/>
                </a:path>
              </a:pathLst>
            </a:custGeom>
            <a:solidFill>
              <a:srgbClr val="1F628E"/>
            </a:solidFill>
            <a:ln w="19050" cap="sq">
              <a:solidFill>
                <a:srgbClr val="4A5FC1"/>
              </a:solidFill>
              <a:prstDash val="solid"/>
              <a:miter/>
            </a:ln>
          </p:spPr>
        </p:sp>
      </p:grpSp>
      <p:sp>
        <p:nvSpPr>
          <p:cNvPr name="Freeform 48" id="48"/>
          <p:cNvSpPr/>
          <p:nvPr/>
        </p:nvSpPr>
        <p:spPr>
          <a:xfrm flipH="false" flipV="false" rot="0">
            <a:off x="9862787" y="6715292"/>
            <a:ext cx="709963" cy="736708"/>
          </a:xfrm>
          <a:custGeom>
            <a:avLst/>
            <a:gdLst/>
            <a:ahLst/>
            <a:cxnLst/>
            <a:rect r="r" b="b" t="t" l="l"/>
            <a:pathLst>
              <a:path h="736708" w="709963">
                <a:moveTo>
                  <a:pt x="0" y="0"/>
                </a:moveTo>
                <a:lnTo>
                  <a:pt x="709963" y="0"/>
                </a:lnTo>
                <a:lnTo>
                  <a:pt x="709963" y="736708"/>
                </a:lnTo>
                <a:lnTo>
                  <a:pt x="0" y="73670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49" id="49"/>
          <p:cNvSpPr txBox="true"/>
          <p:nvPr/>
        </p:nvSpPr>
        <p:spPr>
          <a:xfrm rot="0">
            <a:off x="1066800" y="1038225"/>
            <a:ext cx="8553450" cy="8134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614"/>
              </a:lnSpc>
            </a:pPr>
            <a:r>
              <a:rPr lang="en-US" sz="4725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Question 9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1066800" y="2609850"/>
            <a:ext cx="8553450" cy="3562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¿Qué tipo de hábitat era común entre los berones?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1895475" y="4029075"/>
            <a:ext cx="3143250" cy="2819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10"/>
              </a:lnSpc>
            </a:pPr>
            <a:r>
              <a:rPr lang="en-US" sz="165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A. Asentamientos costeros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6172200" y="4029075"/>
            <a:ext cx="3143250" cy="2819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10"/>
              </a:lnSpc>
            </a:pPr>
            <a:r>
              <a:rPr lang="en-US" sz="165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B. Campamentos temporales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1895475" y="5314950"/>
            <a:ext cx="3143250" cy="2819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10"/>
              </a:lnSpc>
            </a:pPr>
            <a:r>
              <a:rPr lang="en-US" sz="165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C. Castros en altura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6172200" y="5314950"/>
            <a:ext cx="3143250" cy="2819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10"/>
              </a:lnSpc>
            </a:pPr>
            <a:r>
              <a:rPr lang="en-US" sz="165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D. Villas romanas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A8A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>
            <a:grpSpLocks noChangeAspect="true"/>
          </p:cNvGrpSpPr>
          <p:nvPr/>
        </p:nvGrpSpPr>
        <p:grpSpPr>
          <a:xfrm rot="0">
            <a:off x="0" y="-142875"/>
            <a:ext cx="571500" cy="285750"/>
            <a:chOff x="0" y="0"/>
            <a:chExt cx="1270000" cy="12700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4" id="4"/>
          <p:cNvGrpSpPr>
            <a:grpSpLocks noChangeAspect="true"/>
          </p:cNvGrpSpPr>
          <p:nvPr/>
        </p:nvGrpSpPr>
        <p:grpSpPr>
          <a:xfrm rot="0">
            <a:off x="571500" y="-142875"/>
            <a:ext cx="571500" cy="285750"/>
            <a:chOff x="0" y="0"/>
            <a:chExt cx="1270000" cy="12700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6" id="6"/>
          <p:cNvGrpSpPr>
            <a:grpSpLocks noChangeAspect="true"/>
          </p:cNvGrpSpPr>
          <p:nvPr/>
        </p:nvGrpSpPr>
        <p:grpSpPr>
          <a:xfrm rot="0">
            <a:off x="1143000" y="-142875"/>
            <a:ext cx="571500" cy="285750"/>
            <a:chOff x="0" y="0"/>
            <a:chExt cx="1270000" cy="12700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8" id="8"/>
          <p:cNvGrpSpPr>
            <a:grpSpLocks noChangeAspect="true"/>
          </p:cNvGrpSpPr>
          <p:nvPr/>
        </p:nvGrpSpPr>
        <p:grpSpPr>
          <a:xfrm rot="0">
            <a:off x="1714500" y="-142875"/>
            <a:ext cx="571500" cy="285750"/>
            <a:chOff x="0" y="0"/>
            <a:chExt cx="1270000" cy="12700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0" id="10"/>
          <p:cNvGrpSpPr>
            <a:grpSpLocks noChangeAspect="true"/>
          </p:cNvGrpSpPr>
          <p:nvPr/>
        </p:nvGrpSpPr>
        <p:grpSpPr>
          <a:xfrm rot="0">
            <a:off x="2286000" y="-142875"/>
            <a:ext cx="571500" cy="285750"/>
            <a:chOff x="0" y="0"/>
            <a:chExt cx="1270000" cy="127000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2" id="12"/>
          <p:cNvGrpSpPr>
            <a:grpSpLocks noChangeAspect="true"/>
          </p:cNvGrpSpPr>
          <p:nvPr/>
        </p:nvGrpSpPr>
        <p:grpSpPr>
          <a:xfrm rot="0">
            <a:off x="2857500" y="-142875"/>
            <a:ext cx="571500" cy="285750"/>
            <a:chOff x="0" y="0"/>
            <a:chExt cx="1270000" cy="1270000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4" id="14"/>
          <p:cNvGrpSpPr>
            <a:grpSpLocks noChangeAspect="true"/>
          </p:cNvGrpSpPr>
          <p:nvPr/>
        </p:nvGrpSpPr>
        <p:grpSpPr>
          <a:xfrm rot="0">
            <a:off x="3429000" y="-142875"/>
            <a:ext cx="571500" cy="285750"/>
            <a:chOff x="0" y="0"/>
            <a:chExt cx="1270000" cy="1270000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6" id="16"/>
          <p:cNvGrpSpPr>
            <a:grpSpLocks noChangeAspect="true"/>
          </p:cNvGrpSpPr>
          <p:nvPr/>
        </p:nvGrpSpPr>
        <p:grpSpPr>
          <a:xfrm rot="0">
            <a:off x="4000500" y="-142875"/>
            <a:ext cx="571500" cy="285750"/>
            <a:chOff x="0" y="0"/>
            <a:chExt cx="1270000" cy="1270000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8" id="18"/>
          <p:cNvGrpSpPr>
            <a:grpSpLocks noChangeAspect="true"/>
          </p:cNvGrpSpPr>
          <p:nvPr/>
        </p:nvGrpSpPr>
        <p:grpSpPr>
          <a:xfrm rot="0">
            <a:off x="4572000" y="-142875"/>
            <a:ext cx="571500" cy="285750"/>
            <a:chOff x="0" y="0"/>
            <a:chExt cx="1270000" cy="1270000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0" id="20"/>
          <p:cNvGrpSpPr>
            <a:grpSpLocks noChangeAspect="true"/>
          </p:cNvGrpSpPr>
          <p:nvPr/>
        </p:nvGrpSpPr>
        <p:grpSpPr>
          <a:xfrm rot="0">
            <a:off x="5143500" y="-142875"/>
            <a:ext cx="571500" cy="285750"/>
            <a:chOff x="0" y="0"/>
            <a:chExt cx="1270000" cy="1270000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2" id="22"/>
          <p:cNvGrpSpPr>
            <a:grpSpLocks noChangeAspect="true"/>
          </p:cNvGrpSpPr>
          <p:nvPr/>
        </p:nvGrpSpPr>
        <p:grpSpPr>
          <a:xfrm rot="0">
            <a:off x="5715000" y="-142875"/>
            <a:ext cx="571500" cy="285750"/>
            <a:chOff x="0" y="0"/>
            <a:chExt cx="1270000" cy="1270000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4" id="24"/>
          <p:cNvGrpSpPr>
            <a:grpSpLocks noChangeAspect="true"/>
          </p:cNvGrpSpPr>
          <p:nvPr/>
        </p:nvGrpSpPr>
        <p:grpSpPr>
          <a:xfrm rot="0">
            <a:off x="6286500" y="-142875"/>
            <a:ext cx="571500" cy="285750"/>
            <a:chOff x="0" y="0"/>
            <a:chExt cx="1270000" cy="1270000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6" id="26"/>
          <p:cNvGrpSpPr>
            <a:grpSpLocks noChangeAspect="true"/>
          </p:cNvGrpSpPr>
          <p:nvPr/>
        </p:nvGrpSpPr>
        <p:grpSpPr>
          <a:xfrm rot="0">
            <a:off x="6858000" y="-142875"/>
            <a:ext cx="571500" cy="285750"/>
            <a:chOff x="0" y="0"/>
            <a:chExt cx="1270000" cy="1270000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8" id="28"/>
          <p:cNvGrpSpPr>
            <a:grpSpLocks noChangeAspect="true"/>
          </p:cNvGrpSpPr>
          <p:nvPr/>
        </p:nvGrpSpPr>
        <p:grpSpPr>
          <a:xfrm rot="0">
            <a:off x="7429500" y="-142875"/>
            <a:ext cx="571500" cy="285750"/>
            <a:chOff x="0" y="0"/>
            <a:chExt cx="1270000" cy="1270000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0" id="30"/>
          <p:cNvGrpSpPr>
            <a:grpSpLocks noChangeAspect="true"/>
          </p:cNvGrpSpPr>
          <p:nvPr/>
        </p:nvGrpSpPr>
        <p:grpSpPr>
          <a:xfrm rot="0">
            <a:off x="8001000" y="-142875"/>
            <a:ext cx="571500" cy="285750"/>
            <a:chOff x="0" y="0"/>
            <a:chExt cx="1270000" cy="1270000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2" id="32"/>
          <p:cNvGrpSpPr>
            <a:grpSpLocks noChangeAspect="true"/>
          </p:cNvGrpSpPr>
          <p:nvPr/>
        </p:nvGrpSpPr>
        <p:grpSpPr>
          <a:xfrm rot="0">
            <a:off x="8572500" y="-142875"/>
            <a:ext cx="571500" cy="285750"/>
            <a:chOff x="0" y="0"/>
            <a:chExt cx="1270000" cy="1270000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4" id="34"/>
          <p:cNvGrpSpPr>
            <a:grpSpLocks noChangeAspect="true"/>
          </p:cNvGrpSpPr>
          <p:nvPr/>
        </p:nvGrpSpPr>
        <p:grpSpPr>
          <a:xfrm rot="0">
            <a:off x="9144000" y="-142875"/>
            <a:ext cx="571500" cy="285750"/>
            <a:chOff x="0" y="0"/>
            <a:chExt cx="1270000" cy="1270000"/>
          </a:xfrm>
        </p:grpSpPr>
        <p:sp>
          <p:nvSpPr>
            <p:cNvPr name="Freeform 35" id="35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6" id="36"/>
          <p:cNvGrpSpPr>
            <a:grpSpLocks noChangeAspect="true"/>
          </p:cNvGrpSpPr>
          <p:nvPr/>
        </p:nvGrpSpPr>
        <p:grpSpPr>
          <a:xfrm rot="0">
            <a:off x="9715500" y="-142875"/>
            <a:ext cx="571500" cy="285750"/>
            <a:chOff x="0" y="0"/>
            <a:chExt cx="1270000" cy="1270000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8" id="38"/>
          <p:cNvGrpSpPr>
            <a:grpSpLocks noChangeAspect="true"/>
          </p:cNvGrpSpPr>
          <p:nvPr/>
        </p:nvGrpSpPr>
        <p:grpSpPr>
          <a:xfrm rot="0">
            <a:off x="10287000" y="-142875"/>
            <a:ext cx="571500" cy="285750"/>
            <a:chOff x="0" y="0"/>
            <a:chExt cx="1270000" cy="1270000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40" id="40"/>
          <p:cNvGrpSpPr>
            <a:grpSpLocks noChangeAspect="true"/>
          </p:cNvGrpSpPr>
          <p:nvPr/>
        </p:nvGrpSpPr>
        <p:grpSpPr>
          <a:xfrm rot="0">
            <a:off x="1600200" y="3933825"/>
            <a:ext cx="3743325" cy="904875"/>
            <a:chOff x="0" y="0"/>
            <a:chExt cx="4991100" cy="1206500"/>
          </a:xfrm>
        </p:grpSpPr>
        <p:sp>
          <p:nvSpPr>
            <p:cNvPr name="Freeform 41" id="41"/>
            <p:cNvSpPr/>
            <p:nvPr/>
          </p:nvSpPr>
          <p:spPr>
            <a:xfrm flipH="false" flipV="false" rot="0">
              <a:off x="0" y="0"/>
              <a:ext cx="4991100" cy="1206500"/>
            </a:xfrm>
            <a:custGeom>
              <a:avLst/>
              <a:gdLst/>
              <a:ahLst/>
              <a:cxnLst/>
              <a:rect r="r" b="b" t="t" l="l"/>
              <a:pathLst>
                <a:path h="1206500" w="4991100">
                  <a:moveTo>
                    <a:pt x="254000" y="0"/>
                  </a:moveTo>
                  <a:lnTo>
                    <a:pt x="4737100" y="0"/>
                  </a:lnTo>
                  <a:cubicBezTo>
                    <a:pt x="4877380" y="0"/>
                    <a:pt x="4991100" y="113720"/>
                    <a:pt x="4991100" y="254000"/>
                  </a:cubicBezTo>
                  <a:lnTo>
                    <a:pt x="4991100" y="952500"/>
                  </a:lnTo>
                  <a:cubicBezTo>
                    <a:pt x="4991100" y="1092780"/>
                    <a:pt x="4877380" y="1206500"/>
                    <a:pt x="4737100" y="1206500"/>
                  </a:cubicBezTo>
                  <a:lnTo>
                    <a:pt x="254000" y="1206500"/>
                  </a:lnTo>
                  <a:cubicBezTo>
                    <a:pt x="113720" y="1206500"/>
                    <a:pt x="0" y="1092780"/>
                    <a:pt x="0" y="952500"/>
                  </a:cubicBezTo>
                  <a:lnTo>
                    <a:pt x="0" y="254000"/>
                  </a:lnTo>
                  <a:cubicBezTo>
                    <a:pt x="0" y="113720"/>
                    <a:pt x="113720" y="0"/>
                    <a:pt x="254000" y="0"/>
                  </a:cubicBezTo>
                  <a:close/>
                </a:path>
              </a:pathLst>
            </a:custGeom>
            <a:solidFill>
              <a:srgbClr val="1F628E"/>
            </a:solidFill>
            <a:ln w="19050" cap="sq">
              <a:solidFill>
                <a:srgbClr val="4A5FC1"/>
              </a:solidFill>
              <a:prstDash val="solid"/>
              <a:miter/>
            </a:ln>
          </p:spPr>
        </p:sp>
      </p:grpSp>
      <p:grpSp>
        <p:nvGrpSpPr>
          <p:cNvPr name="Group 42" id="42"/>
          <p:cNvGrpSpPr>
            <a:grpSpLocks noChangeAspect="true"/>
          </p:cNvGrpSpPr>
          <p:nvPr/>
        </p:nvGrpSpPr>
        <p:grpSpPr>
          <a:xfrm rot="0">
            <a:off x="5876925" y="3933825"/>
            <a:ext cx="3743325" cy="904875"/>
            <a:chOff x="0" y="0"/>
            <a:chExt cx="4991100" cy="1206500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4991100" cy="1206500"/>
            </a:xfrm>
            <a:custGeom>
              <a:avLst/>
              <a:gdLst/>
              <a:ahLst/>
              <a:cxnLst/>
              <a:rect r="r" b="b" t="t" l="l"/>
              <a:pathLst>
                <a:path h="1206500" w="4991100">
                  <a:moveTo>
                    <a:pt x="254000" y="0"/>
                  </a:moveTo>
                  <a:lnTo>
                    <a:pt x="4737100" y="0"/>
                  </a:lnTo>
                  <a:cubicBezTo>
                    <a:pt x="4877380" y="0"/>
                    <a:pt x="4991100" y="113720"/>
                    <a:pt x="4991100" y="254000"/>
                  </a:cubicBezTo>
                  <a:lnTo>
                    <a:pt x="4991100" y="952500"/>
                  </a:lnTo>
                  <a:cubicBezTo>
                    <a:pt x="4991100" y="1092780"/>
                    <a:pt x="4877380" y="1206500"/>
                    <a:pt x="4737100" y="1206500"/>
                  </a:cubicBezTo>
                  <a:lnTo>
                    <a:pt x="254000" y="1206500"/>
                  </a:lnTo>
                  <a:cubicBezTo>
                    <a:pt x="113720" y="1206500"/>
                    <a:pt x="0" y="1092780"/>
                    <a:pt x="0" y="952500"/>
                  </a:cubicBezTo>
                  <a:lnTo>
                    <a:pt x="0" y="254000"/>
                  </a:lnTo>
                  <a:cubicBezTo>
                    <a:pt x="0" y="113720"/>
                    <a:pt x="113720" y="0"/>
                    <a:pt x="254000" y="0"/>
                  </a:cubicBezTo>
                  <a:close/>
                </a:path>
              </a:pathLst>
            </a:custGeom>
            <a:solidFill>
              <a:srgbClr val="1F628E"/>
            </a:solidFill>
            <a:ln w="19050" cap="sq">
              <a:solidFill>
                <a:srgbClr val="4A5FC1"/>
              </a:solidFill>
              <a:prstDash val="solid"/>
              <a:miter/>
            </a:ln>
          </p:spPr>
        </p:sp>
      </p:grpSp>
      <p:grpSp>
        <p:nvGrpSpPr>
          <p:cNvPr name="Group 44" id="44"/>
          <p:cNvGrpSpPr>
            <a:grpSpLocks noChangeAspect="true"/>
          </p:cNvGrpSpPr>
          <p:nvPr/>
        </p:nvGrpSpPr>
        <p:grpSpPr>
          <a:xfrm rot="0">
            <a:off x="1600200" y="5219700"/>
            <a:ext cx="3743325" cy="904875"/>
            <a:chOff x="0" y="0"/>
            <a:chExt cx="4991100" cy="1206500"/>
          </a:xfrm>
        </p:grpSpPr>
        <p:sp>
          <p:nvSpPr>
            <p:cNvPr name="Freeform 45" id="45"/>
            <p:cNvSpPr/>
            <p:nvPr/>
          </p:nvSpPr>
          <p:spPr>
            <a:xfrm flipH="false" flipV="false" rot="0">
              <a:off x="0" y="0"/>
              <a:ext cx="4991100" cy="1206500"/>
            </a:xfrm>
            <a:custGeom>
              <a:avLst/>
              <a:gdLst/>
              <a:ahLst/>
              <a:cxnLst/>
              <a:rect r="r" b="b" t="t" l="l"/>
              <a:pathLst>
                <a:path h="1206500" w="4991100">
                  <a:moveTo>
                    <a:pt x="254000" y="0"/>
                  </a:moveTo>
                  <a:lnTo>
                    <a:pt x="4737100" y="0"/>
                  </a:lnTo>
                  <a:cubicBezTo>
                    <a:pt x="4877380" y="0"/>
                    <a:pt x="4991100" y="113720"/>
                    <a:pt x="4991100" y="254000"/>
                  </a:cubicBezTo>
                  <a:lnTo>
                    <a:pt x="4991100" y="952500"/>
                  </a:lnTo>
                  <a:cubicBezTo>
                    <a:pt x="4991100" y="1092780"/>
                    <a:pt x="4877380" y="1206500"/>
                    <a:pt x="4737100" y="1206500"/>
                  </a:cubicBezTo>
                  <a:lnTo>
                    <a:pt x="254000" y="1206500"/>
                  </a:lnTo>
                  <a:cubicBezTo>
                    <a:pt x="113720" y="1206500"/>
                    <a:pt x="0" y="1092780"/>
                    <a:pt x="0" y="952500"/>
                  </a:cubicBezTo>
                  <a:lnTo>
                    <a:pt x="0" y="254000"/>
                  </a:lnTo>
                  <a:cubicBezTo>
                    <a:pt x="0" y="113720"/>
                    <a:pt x="113720" y="0"/>
                    <a:pt x="254000" y="0"/>
                  </a:cubicBezTo>
                  <a:close/>
                </a:path>
              </a:pathLst>
            </a:custGeom>
            <a:solidFill>
              <a:srgbClr val="1F628E"/>
            </a:solidFill>
            <a:ln w="19050" cap="sq">
              <a:solidFill>
                <a:srgbClr val="4A5FC1"/>
              </a:solidFill>
              <a:prstDash val="solid"/>
              <a:miter/>
            </a:ln>
          </p:spPr>
        </p:sp>
      </p:grpSp>
      <p:grpSp>
        <p:nvGrpSpPr>
          <p:cNvPr name="Group 46" id="46"/>
          <p:cNvGrpSpPr>
            <a:grpSpLocks noChangeAspect="true"/>
          </p:cNvGrpSpPr>
          <p:nvPr/>
        </p:nvGrpSpPr>
        <p:grpSpPr>
          <a:xfrm rot="0">
            <a:off x="5876925" y="5219700"/>
            <a:ext cx="3743325" cy="904875"/>
            <a:chOff x="0" y="0"/>
            <a:chExt cx="4991100" cy="1206500"/>
          </a:xfrm>
        </p:grpSpPr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4991100" cy="1206500"/>
            </a:xfrm>
            <a:custGeom>
              <a:avLst/>
              <a:gdLst/>
              <a:ahLst/>
              <a:cxnLst/>
              <a:rect r="r" b="b" t="t" l="l"/>
              <a:pathLst>
                <a:path h="1206500" w="4991100">
                  <a:moveTo>
                    <a:pt x="254000" y="0"/>
                  </a:moveTo>
                  <a:lnTo>
                    <a:pt x="4737100" y="0"/>
                  </a:lnTo>
                  <a:cubicBezTo>
                    <a:pt x="4877380" y="0"/>
                    <a:pt x="4991100" y="113720"/>
                    <a:pt x="4991100" y="254000"/>
                  </a:cubicBezTo>
                  <a:lnTo>
                    <a:pt x="4991100" y="952500"/>
                  </a:lnTo>
                  <a:cubicBezTo>
                    <a:pt x="4991100" y="1092780"/>
                    <a:pt x="4877380" y="1206500"/>
                    <a:pt x="4737100" y="1206500"/>
                  </a:cubicBezTo>
                  <a:lnTo>
                    <a:pt x="254000" y="1206500"/>
                  </a:lnTo>
                  <a:cubicBezTo>
                    <a:pt x="113720" y="1206500"/>
                    <a:pt x="0" y="1092780"/>
                    <a:pt x="0" y="952500"/>
                  </a:cubicBezTo>
                  <a:lnTo>
                    <a:pt x="0" y="254000"/>
                  </a:lnTo>
                  <a:cubicBezTo>
                    <a:pt x="0" y="113720"/>
                    <a:pt x="113720" y="0"/>
                    <a:pt x="254000" y="0"/>
                  </a:cubicBezTo>
                  <a:close/>
                </a:path>
              </a:pathLst>
            </a:custGeom>
            <a:solidFill>
              <a:srgbClr val="1F628E"/>
            </a:solidFill>
            <a:ln w="19050" cap="sq">
              <a:solidFill>
                <a:srgbClr val="4A5FC1"/>
              </a:solidFill>
              <a:prstDash val="solid"/>
              <a:miter/>
            </a:ln>
          </p:spPr>
        </p:sp>
      </p:grpSp>
      <p:sp>
        <p:nvSpPr>
          <p:cNvPr name="Freeform 48" id="48"/>
          <p:cNvSpPr/>
          <p:nvPr/>
        </p:nvSpPr>
        <p:spPr>
          <a:xfrm flipH="false" flipV="false" rot="0">
            <a:off x="9715500" y="6715292"/>
            <a:ext cx="709963" cy="736708"/>
          </a:xfrm>
          <a:custGeom>
            <a:avLst/>
            <a:gdLst/>
            <a:ahLst/>
            <a:cxnLst/>
            <a:rect r="r" b="b" t="t" l="l"/>
            <a:pathLst>
              <a:path h="736708" w="709963">
                <a:moveTo>
                  <a:pt x="0" y="0"/>
                </a:moveTo>
                <a:lnTo>
                  <a:pt x="709963" y="0"/>
                </a:lnTo>
                <a:lnTo>
                  <a:pt x="709963" y="736708"/>
                </a:lnTo>
                <a:lnTo>
                  <a:pt x="0" y="73670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49" id="49"/>
          <p:cNvSpPr txBox="true"/>
          <p:nvPr/>
        </p:nvSpPr>
        <p:spPr>
          <a:xfrm rot="0">
            <a:off x="1066800" y="1038225"/>
            <a:ext cx="8553450" cy="8134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614"/>
              </a:lnSpc>
            </a:pPr>
            <a:r>
              <a:rPr lang="en-US" sz="4725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Question 10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1066800" y="2609850"/>
            <a:ext cx="8553450" cy="3562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¿Qué ocurrió con la cultura berona tras la conquista romana?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1895475" y="4029075"/>
            <a:ext cx="3143250" cy="5676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10"/>
              </a:lnSpc>
            </a:pPr>
            <a:r>
              <a:rPr lang="en-US" sz="165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A. Fue erradicada por completo en el siglo III a.C.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6172200" y="4029075"/>
            <a:ext cx="3143250" cy="5676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10"/>
              </a:lnSpc>
            </a:pPr>
            <a:r>
              <a:rPr lang="en-US" sz="165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B. Se expandió por toda Hispania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1895475" y="5314950"/>
            <a:ext cx="3143250" cy="5676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10"/>
              </a:lnSpc>
            </a:pPr>
            <a:r>
              <a:rPr lang="en-US" sz="165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C. Fue absorbida por la romanización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6172200" y="5314950"/>
            <a:ext cx="3143250" cy="5676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10"/>
              </a:lnSpc>
            </a:pPr>
            <a:r>
              <a:rPr lang="en-US" sz="165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D. Conservó su independencia hasta el siglo V</a:t>
            </a:r>
          </a:p>
        </p:txBody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A8A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name="Table 2" id="2"/>
          <p:cNvGraphicFramePr>
            <a:graphicFrameLocks noGrp="true"/>
          </p:cNvGraphicFramePr>
          <p:nvPr/>
        </p:nvGraphicFramePr>
        <p:xfrm>
          <a:off x="1444729" y="97012"/>
          <a:ext cx="9139271" cy="7181388"/>
        </p:xfrm>
        <a:graphic>
          <a:graphicData uri="http://schemas.openxmlformats.org/drawingml/2006/table">
            <a:tbl>
              <a:tblPr/>
              <a:tblGrid>
                <a:gridCol w="1523212"/>
                <a:gridCol w="1523212"/>
                <a:gridCol w="1523212"/>
                <a:gridCol w="1523212"/>
                <a:gridCol w="1523212"/>
                <a:gridCol w="1523212"/>
              </a:tblGrid>
              <a:tr h="289600"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Question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Choice 1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Choice 2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Choice 3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Choice 4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Correct Answer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3953"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¿En qué región actual se situaban principalmente los berones?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Galicia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La Rioja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Andalucía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Aragón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La Rioja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628E"/>
                    </a:solidFill>
                  </a:tcPr>
                </a:tc>
              </a:tr>
              <a:tr h="707989"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¿Cuál era la ciudad más importante del territorio berón?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Numancia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Clunia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Vareia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Bilbilis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Vareia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628E"/>
                    </a:solidFill>
                  </a:tcPr>
                </a:tc>
              </a:tr>
              <a:tr h="598798"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¿Qué tipo de sociedad tenían los berones?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Urbana centralizada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Tribal con jefaturas guerreras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Democracia participativa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Confederación de reinos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Tribal con jefaturas guerreras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628E"/>
                    </a:solidFill>
                  </a:tcPr>
                </a:tc>
              </a:tr>
              <a:tr h="738675"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¿Con qué otros pueblos limitaban por el este los berones?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Autrigones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Celtas del Duero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Arévacos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Vacceos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Arévacos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628E"/>
                    </a:solidFill>
                  </a:tcPr>
                </a:tc>
              </a:tr>
              <a:tr h="880591"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¿Qué actividad económica era fundamental para los berones?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Comercio marítimo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Minería de oro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Ganadería trashumante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Cultivo de olivo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Ganadería trashumante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628E"/>
                    </a:solidFill>
                  </a:tcPr>
                </a:tc>
              </a:tr>
              <a:tr h="643738"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¿Qué fuente clásica menciona a los berones?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Julio César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Estrabón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Heródoto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Polibio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Estrabón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628E"/>
                    </a:solidFill>
                  </a:tcPr>
                </a:tc>
              </a:tr>
              <a:tr h="674110"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¿Cuál de estas afirmaciones es cierta?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Los berones vivían en grandes ciudades amuralladas romanas.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Practicaban el cristianismo desde el siglo IV a.C.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Fueron romanizados a través de vías comerciales como la calzada de Vareia.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Eran parte del imperio cartaginés.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Fueron romanizados a través de vías comerciales como la calzada de Vareia.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628E"/>
                    </a:solidFill>
                  </a:tcPr>
                </a:tc>
              </a:tr>
              <a:tr h="658042"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¿Qué se ha encontrado en sus necrópolis?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Instrumentos agrícolas de bronce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Fíbulas, torques y armas de hierro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Estatuas romanas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Anillos visigodos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Fíbulas, torques y armas de hierro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628E"/>
                    </a:solidFill>
                  </a:tcPr>
                </a:tc>
              </a:tr>
              <a:tr h="617494"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¿Qué tipo de hábitat era común entre los berones?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Asentamientos costeros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Campamentos temporales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Castros en altura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Villas romanas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Castros en altura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628E"/>
                    </a:solidFill>
                  </a:tcPr>
                </a:tc>
              </a:tr>
              <a:tr h="758398"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¿Qué ocurrió con la cultura berona tras la conquista romana?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Fue erradicada por completo en el siglo III a.C.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Se expandió por toda Hispania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Fue absorbida por la romanización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Conservó su independencia hasta el siglo V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>
                        <a:lnSpc>
                          <a:spcPts val="1100"/>
                        </a:lnSpc>
                        <a:defRPr/>
                      </a:pPr>
                      <a:r>
                        <a:rPr lang="en-US" sz="1100" spc="-78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Fue absorbida por la romanización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628E"/>
                    </a:solidFill>
                  </a:tcPr>
                </a:tc>
              </a:tr>
            </a:tbl>
          </a:graphicData>
        </a:graphic>
      </p:graphicFrame>
      <p:sp>
        <p:nvSpPr>
          <p:cNvPr name="Freeform 3" id="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false" flipV="false" rot="0">
            <a:off x="189424" y="0"/>
            <a:ext cx="1549574" cy="7524486"/>
          </a:xfrm>
          <a:custGeom>
            <a:avLst/>
            <a:gdLst/>
            <a:ahLst/>
            <a:cxnLst/>
            <a:rect r="r" b="b" t="t" l="l"/>
            <a:pathLst>
              <a:path h="7524486" w="1549574">
                <a:moveTo>
                  <a:pt x="0" y="0"/>
                </a:moveTo>
                <a:lnTo>
                  <a:pt x="1549574" y="0"/>
                </a:lnTo>
                <a:lnTo>
                  <a:pt x="1549574" y="7524486"/>
                </a:lnTo>
                <a:lnTo>
                  <a:pt x="0" y="752448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529967" t="-11776" r="-501209" b="-17571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6758063" y="3911753"/>
            <a:ext cx="726633" cy="736708"/>
          </a:xfrm>
          <a:custGeom>
            <a:avLst/>
            <a:gdLst/>
            <a:ahLst/>
            <a:cxnLst/>
            <a:rect r="r" b="b" t="t" l="l"/>
            <a:pathLst>
              <a:path h="736708" w="726633">
                <a:moveTo>
                  <a:pt x="0" y="0"/>
                </a:moveTo>
                <a:lnTo>
                  <a:pt x="726633" y="0"/>
                </a:lnTo>
                <a:lnTo>
                  <a:pt x="726633" y="736708"/>
                </a:lnTo>
                <a:lnTo>
                  <a:pt x="0" y="73670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-1174" r="0" b="-1174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A8A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>
            <a:grpSpLocks noChangeAspect="true"/>
          </p:cNvGrpSpPr>
          <p:nvPr/>
        </p:nvGrpSpPr>
        <p:grpSpPr>
          <a:xfrm rot="0">
            <a:off x="0" y="-142875"/>
            <a:ext cx="571500" cy="285750"/>
            <a:chOff x="0" y="0"/>
            <a:chExt cx="1270000" cy="12700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4" id="4"/>
          <p:cNvGrpSpPr>
            <a:grpSpLocks noChangeAspect="true"/>
          </p:cNvGrpSpPr>
          <p:nvPr/>
        </p:nvGrpSpPr>
        <p:grpSpPr>
          <a:xfrm rot="0">
            <a:off x="571500" y="-142875"/>
            <a:ext cx="571500" cy="285750"/>
            <a:chOff x="0" y="0"/>
            <a:chExt cx="1270000" cy="12700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6" id="6"/>
          <p:cNvGrpSpPr>
            <a:grpSpLocks noChangeAspect="true"/>
          </p:cNvGrpSpPr>
          <p:nvPr/>
        </p:nvGrpSpPr>
        <p:grpSpPr>
          <a:xfrm rot="0">
            <a:off x="1143000" y="-142875"/>
            <a:ext cx="571500" cy="285750"/>
            <a:chOff x="0" y="0"/>
            <a:chExt cx="1270000" cy="12700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8" id="8"/>
          <p:cNvGrpSpPr>
            <a:grpSpLocks noChangeAspect="true"/>
          </p:cNvGrpSpPr>
          <p:nvPr/>
        </p:nvGrpSpPr>
        <p:grpSpPr>
          <a:xfrm rot="0">
            <a:off x="1714500" y="-142875"/>
            <a:ext cx="571500" cy="285750"/>
            <a:chOff x="0" y="0"/>
            <a:chExt cx="1270000" cy="12700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0" id="10"/>
          <p:cNvGrpSpPr>
            <a:grpSpLocks noChangeAspect="true"/>
          </p:cNvGrpSpPr>
          <p:nvPr/>
        </p:nvGrpSpPr>
        <p:grpSpPr>
          <a:xfrm rot="0">
            <a:off x="2286000" y="-142875"/>
            <a:ext cx="571500" cy="285750"/>
            <a:chOff x="0" y="0"/>
            <a:chExt cx="1270000" cy="127000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2" id="12"/>
          <p:cNvGrpSpPr>
            <a:grpSpLocks noChangeAspect="true"/>
          </p:cNvGrpSpPr>
          <p:nvPr/>
        </p:nvGrpSpPr>
        <p:grpSpPr>
          <a:xfrm rot="0">
            <a:off x="2857500" y="-142875"/>
            <a:ext cx="571500" cy="285750"/>
            <a:chOff x="0" y="0"/>
            <a:chExt cx="1270000" cy="1270000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4" id="14"/>
          <p:cNvGrpSpPr>
            <a:grpSpLocks noChangeAspect="true"/>
          </p:cNvGrpSpPr>
          <p:nvPr/>
        </p:nvGrpSpPr>
        <p:grpSpPr>
          <a:xfrm rot="0">
            <a:off x="3429000" y="-142875"/>
            <a:ext cx="571500" cy="285750"/>
            <a:chOff x="0" y="0"/>
            <a:chExt cx="1270000" cy="1270000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6" id="16"/>
          <p:cNvGrpSpPr>
            <a:grpSpLocks noChangeAspect="true"/>
          </p:cNvGrpSpPr>
          <p:nvPr/>
        </p:nvGrpSpPr>
        <p:grpSpPr>
          <a:xfrm rot="0">
            <a:off x="4000500" y="-142875"/>
            <a:ext cx="571500" cy="285750"/>
            <a:chOff x="0" y="0"/>
            <a:chExt cx="1270000" cy="1270000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8" id="18"/>
          <p:cNvGrpSpPr>
            <a:grpSpLocks noChangeAspect="true"/>
          </p:cNvGrpSpPr>
          <p:nvPr/>
        </p:nvGrpSpPr>
        <p:grpSpPr>
          <a:xfrm rot="0">
            <a:off x="4572000" y="-142875"/>
            <a:ext cx="571500" cy="285750"/>
            <a:chOff x="0" y="0"/>
            <a:chExt cx="1270000" cy="1270000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0" id="20"/>
          <p:cNvGrpSpPr>
            <a:grpSpLocks noChangeAspect="true"/>
          </p:cNvGrpSpPr>
          <p:nvPr/>
        </p:nvGrpSpPr>
        <p:grpSpPr>
          <a:xfrm rot="0">
            <a:off x="5143500" y="-142875"/>
            <a:ext cx="571500" cy="285750"/>
            <a:chOff x="0" y="0"/>
            <a:chExt cx="1270000" cy="1270000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2" id="22"/>
          <p:cNvGrpSpPr>
            <a:grpSpLocks noChangeAspect="true"/>
          </p:cNvGrpSpPr>
          <p:nvPr/>
        </p:nvGrpSpPr>
        <p:grpSpPr>
          <a:xfrm rot="0">
            <a:off x="5715000" y="-142875"/>
            <a:ext cx="571500" cy="285750"/>
            <a:chOff x="0" y="0"/>
            <a:chExt cx="1270000" cy="1270000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4" id="24"/>
          <p:cNvGrpSpPr>
            <a:grpSpLocks noChangeAspect="true"/>
          </p:cNvGrpSpPr>
          <p:nvPr/>
        </p:nvGrpSpPr>
        <p:grpSpPr>
          <a:xfrm rot="0">
            <a:off x="6286500" y="-142875"/>
            <a:ext cx="571500" cy="285750"/>
            <a:chOff x="0" y="0"/>
            <a:chExt cx="1270000" cy="1270000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6" id="26"/>
          <p:cNvGrpSpPr>
            <a:grpSpLocks noChangeAspect="true"/>
          </p:cNvGrpSpPr>
          <p:nvPr/>
        </p:nvGrpSpPr>
        <p:grpSpPr>
          <a:xfrm rot="0">
            <a:off x="6858000" y="-142875"/>
            <a:ext cx="571500" cy="285750"/>
            <a:chOff x="0" y="0"/>
            <a:chExt cx="1270000" cy="1270000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8" id="28"/>
          <p:cNvGrpSpPr>
            <a:grpSpLocks noChangeAspect="true"/>
          </p:cNvGrpSpPr>
          <p:nvPr/>
        </p:nvGrpSpPr>
        <p:grpSpPr>
          <a:xfrm rot="0">
            <a:off x="7429500" y="-142875"/>
            <a:ext cx="571500" cy="285750"/>
            <a:chOff x="0" y="0"/>
            <a:chExt cx="1270000" cy="1270000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0" id="30"/>
          <p:cNvGrpSpPr>
            <a:grpSpLocks noChangeAspect="true"/>
          </p:cNvGrpSpPr>
          <p:nvPr/>
        </p:nvGrpSpPr>
        <p:grpSpPr>
          <a:xfrm rot="0">
            <a:off x="8001000" y="-142875"/>
            <a:ext cx="571500" cy="285750"/>
            <a:chOff x="0" y="0"/>
            <a:chExt cx="1270000" cy="1270000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2" id="32"/>
          <p:cNvGrpSpPr>
            <a:grpSpLocks noChangeAspect="true"/>
          </p:cNvGrpSpPr>
          <p:nvPr/>
        </p:nvGrpSpPr>
        <p:grpSpPr>
          <a:xfrm rot="0">
            <a:off x="8572500" y="-142875"/>
            <a:ext cx="571500" cy="285750"/>
            <a:chOff x="0" y="0"/>
            <a:chExt cx="1270000" cy="1270000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4" id="34"/>
          <p:cNvGrpSpPr>
            <a:grpSpLocks noChangeAspect="true"/>
          </p:cNvGrpSpPr>
          <p:nvPr/>
        </p:nvGrpSpPr>
        <p:grpSpPr>
          <a:xfrm rot="0">
            <a:off x="9144000" y="-142875"/>
            <a:ext cx="571500" cy="285750"/>
            <a:chOff x="0" y="0"/>
            <a:chExt cx="1270000" cy="1270000"/>
          </a:xfrm>
        </p:grpSpPr>
        <p:sp>
          <p:nvSpPr>
            <p:cNvPr name="Freeform 35" id="35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6" id="36"/>
          <p:cNvGrpSpPr>
            <a:grpSpLocks noChangeAspect="true"/>
          </p:cNvGrpSpPr>
          <p:nvPr/>
        </p:nvGrpSpPr>
        <p:grpSpPr>
          <a:xfrm rot="0">
            <a:off x="9715500" y="-142875"/>
            <a:ext cx="571500" cy="285750"/>
            <a:chOff x="0" y="0"/>
            <a:chExt cx="1270000" cy="1270000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8" id="38"/>
          <p:cNvGrpSpPr>
            <a:grpSpLocks noChangeAspect="true"/>
          </p:cNvGrpSpPr>
          <p:nvPr/>
        </p:nvGrpSpPr>
        <p:grpSpPr>
          <a:xfrm rot="0">
            <a:off x="10287000" y="-142875"/>
            <a:ext cx="571500" cy="285750"/>
            <a:chOff x="0" y="0"/>
            <a:chExt cx="1270000" cy="1270000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40" id="40"/>
          <p:cNvGrpSpPr>
            <a:grpSpLocks noChangeAspect="true"/>
          </p:cNvGrpSpPr>
          <p:nvPr/>
        </p:nvGrpSpPr>
        <p:grpSpPr>
          <a:xfrm rot="0">
            <a:off x="1600200" y="3933825"/>
            <a:ext cx="3743325" cy="904875"/>
            <a:chOff x="0" y="0"/>
            <a:chExt cx="4991100" cy="1206500"/>
          </a:xfrm>
        </p:grpSpPr>
        <p:sp>
          <p:nvSpPr>
            <p:cNvPr name="Freeform 41" id="41"/>
            <p:cNvSpPr/>
            <p:nvPr/>
          </p:nvSpPr>
          <p:spPr>
            <a:xfrm flipH="false" flipV="false" rot="0">
              <a:off x="0" y="0"/>
              <a:ext cx="4991100" cy="1206500"/>
            </a:xfrm>
            <a:custGeom>
              <a:avLst/>
              <a:gdLst/>
              <a:ahLst/>
              <a:cxnLst/>
              <a:rect r="r" b="b" t="t" l="l"/>
              <a:pathLst>
                <a:path h="1206500" w="4991100">
                  <a:moveTo>
                    <a:pt x="254000" y="0"/>
                  </a:moveTo>
                  <a:lnTo>
                    <a:pt x="4737100" y="0"/>
                  </a:lnTo>
                  <a:cubicBezTo>
                    <a:pt x="4877380" y="0"/>
                    <a:pt x="4991100" y="113720"/>
                    <a:pt x="4991100" y="254000"/>
                  </a:cubicBezTo>
                  <a:lnTo>
                    <a:pt x="4991100" y="952500"/>
                  </a:lnTo>
                  <a:cubicBezTo>
                    <a:pt x="4991100" y="1092780"/>
                    <a:pt x="4877380" y="1206500"/>
                    <a:pt x="4737100" y="1206500"/>
                  </a:cubicBezTo>
                  <a:lnTo>
                    <a:pt x="254000" y="1206500"/>
                  </a:lnTo>
                  <a:cubicBezTo>
                    <a:pt x="113720" y="1206500"/>
                    <a:pt x="0" y="1092780"/>
                    <a:pt x="0" y="952500"/>
                  </a:cubicBezTo>
                  <a:lnTo>
                    <a:pt x="0" y="254000"/>
                  </a:lnTo>
                  <a:cubicBezTo>
                    <a:pt x="0" y="113720"/>
                    <a:pt x="113720" y="0"/>
                    <a:pt x="254000" y="0"/>
                  </a:cubicBezTo>
                  <a:close/>
                </a:path>
              </a:pathLst>
            </a:custGeom>
            <a:solidFill>
              <a:srgbClr val="1F628E"/>
            </a:solidFill>
            <a:ln w="19050" cap="sq">
              <a:solidFill>
                <a:srgbClr val="4A5FC1"/>
              </a:solidFill>
              <a:prstDash val="solid"/>
              <a:miter/>
            </a:ln>
          </p:spPr>
        </p:sp>
      </p:grpSp>
      <p:grpSp>
        <p:nvGrpSpPr>
          <p:cNvPr name="Group 42" id="42"/>
          <p:cNvGrpSpPr>
            <a:grpSpLocks noChangeAspect="true"/>
          </p:cNvGrpSpPr>
          <p:nvPr/>
        </p:nvGrpSpPr>
        <p:grpSpPr>
          <a:xfrm rot="0">
            <a:off x="5876925" y="3933825"/>
            <a:ext cx="3743325" cy="904875"/>
            <a:chOff x="0" y="0"/>
            <a:chExt cx="4991100" cy="1206500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4991100" cy="1206500"/>
            </a:xfrm>
            <a:custGeom>
              <a:avLst/>
              <a:gdLst/>
              <a:ahLst/>
              <a:cxnLst/>
              <a:rect r="r" b="b" t="t" l="l"/>
              <a:pathLst>
                <a:path h="1206500" w="4991100">
                  <a:moveTo>
                    <a:pt x="254000" y="0"/>
                  </a:moveTo>
                  <a:lnTo>
                    <a:pt x="4737100" y="0"/>
                  </a:lnTo>
                  <a:cubicBezTo>
                    <a:pt x="4877380" y="0"/>
                    <a:pt x="4991100" y="113720"/>
                    <a:pt x="4991100" y="254000"/>
                  </a:cubicBezTo>
                  <a:lnTo>
                    <a:pt x="4991100" y="952500"/>
                  </a:lnTo>
                  <a:cubicBezTo>
                    <a:pt x="4991100" y="1092780"/>
                    <a:pt x="4877380" y="1206500"/>
                    <a:pt x="4737100" y="1206500"/>
                  </a:cubicBezTo>
                  <a:lnTo>
                    <a:pt x="254000" y="1206500"/>
                  </a:lnTo>
                  <a:cubicBezTo>
                    <a:pt x="113720" y="1206500"/>
                    <a:pt x="0" y="1092780"/>
                    <a:pt x="0" y="952500"/>
                  </a:cubicBezTo>
                  <a:lnTo>
                    <a:pt x="0" y="254000"/>
                  </a:lnTo>
                  <a:cubicBezTo>
                    <a:pt x="0" y="113720"/>
                    <a:pt x="113720" y="0"/>
                    <a:pt x="254000" y="0"/>
                  </a:cubicBezTo>
                  <a:close/>
                </a:path>
              </a:pathLst>
            </a:custGeom>
            <a:solidFill>
              <a:srgbClr val="1F628E"/>
            </a:solidFill>
            <a:ln w="19050" cap="sq">
              <a:solidFill>
                <a:srgbClr val="4A5FC1"/>
              </a:solidFill>
              <a:prstDash val="solid"/>
              <a:miter/>
            </a:ln>
          </p:spPr>
        </p:sp>
      </p:grpSp>
      <p:grpSp>
        <p:nvGrpSpPr>
          <p:cNvPr name="Group 44" id="44"/>
          <p:cNvGrpSpPr>
            <a:grpSpLocks noChangeAspect="true"/>
          </p:cNvGrpSpPr>
          <p:nvPr/>
        </p:nvGrpSpPr>
        <p:grpSpPr>
          <a:xfrm rot="0">
            <a:off x="1600200" y="5219700"/>
            <a:ext cx="3743325" cy="904875"/>
            <a:chOff x="0" y="0"/>
            <a:chExt cx="4991100" cy="1206500"/>
          </a:xfrm>
        </p:grpSpPr>
        <p:sp>
          <p:nvSpPr>
            <p:cNvPr name="Freeform 45" id="45"/>
            <p:cNvSpPr/>
            <p:nvPr/>
          </p:nvSpPr>
          <p:spPr>
            <a:xfrm flipH="false" flipV="false" rot="0">
              <a:off x="0" y="0"/>
              <a:ext cx="4991100" cy="1206500"/>
            </a:xfrm>
            <a:custGeom>
              <a:avLst/>
              <a:gdLst/>
              <a:ahLst/>
              <a:cxnLst/>
              <a:rect r="r" b="b" t="t" l="l"/>
              <a:pathLst>
                <a:path h="1206500" w="4991100">
                  <a:moveTo>
                    <a:pt x="254000" y="0"/>
                  </a:moveTo>
                  <a:lnTo>
                    <a:pt x="4737100" y="0"/>
                  </a:lnTo>
                  <a:cubicBezTo>
                    <a:pt x="4877380" y="0"/>
                    <a:pt x="4991100" y="113720"/>
                    <a:pt x="4991100" y="254000"/>
                  </a:cubicBezTo>
                  <a:lnTo>
                    <a:pt x="4991100" y="952500"/>
                  </a:lnTo>
                  <a:cubicBezTo>
                    <a:pt x="4991100" y="1092780"/>
                    <a:pt x="4877380" y="1206500"/>
                    <a:pt x="4737100" y="1206500"/>
                  </a:cubicBezTo>
                  <a:lnTo>
                    <a:pt x="254000" y="1206500"/>
                  </a:lnTo>
                  <a:cubicBezTo>
                    <a:pt x="113720" y="1206500"/>
                    <a:pt x="0" y="1092780"/>
                    <a:pt x="0" y="952500"/>
                  </a:cubicBezTo>
                  <a:lnTo>
                    <a:pt x="0" y="254000"/>
                  </a:lnTo>
                  <a:cubicBezTo>
                    <a:pt x="0" y="113720"/>
                    <a:pt x="113720" y="0"/>
                    <a:pt x="254000" y="0"/>
                  </a:cubicBezTo>
                  <a:close/>
                </a:path>
              </a:pathLst>
            </a:custGeom>
            <a:solidFill>
              <a:srgbClr val="1F628E"/>
            </a:solidFill>
            <a:ln w="19050" cap="sq">
              <a:solidFill>
                <a:srgbClr val="4A5FC1"/>
              </a:solidFill>
              <a:prstDash val="solid"/>
              <a:miter/>
            </a:ln>
          </p:spPr>
        </p:sp>
      </p:grpSp>
      <p:grpSp>
        <p:nvGrpSpPr>
          <p:cNvPr name="Group 46" id="46"/>
          <p:cNvGrpSpPr>
            <a:grpSpLocks noChangeAspect="true"/>
          </p:cNvGrpSpPr>
          <p:nvPr/>
        </p:nvGrpSpPr>
        <p:grpSpPr>
          <a:xfrm rot="0">
            <a:off x="5876925" y="5219700"/>
            <a:ext cx="3743325" cy="904875"/>
            <a:chOff x="0" y="0"/>
            <a:chExt cx="4991100" cy="1206500"/>
          </a:xfrm>
        </p:grpSpPr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4991100" cy="1206500"/>
            </a:xfrm>
            <a:custGeom>
              <a:avLst/>
              <a:gdLst/>
              <a:ahLst/>
              <a:cxnLst/>
              <a:rect r="r" b="b" t="t" l="l"/>
              <a:pathLst>
                <a:path h="1206500" w="4991100">
                  <a:moveTo>
                    <a:pt x="254000" y="0"/>
                  </a:moveTo>
                  <a:lnTo>
                    <a:pt x="4737100" y="0"/>
                  </a:lnTo>
                  <a:cubicBezTo>
                    <a:pt x="4877380" y="0"/>
                    <a:pt x="4991100" y="113720"/>
                    <a:pt x="4991100" y="254000"/>
                  </a:cubicBezTo>
                  <a:lnTo>
                    <a:pt x="4991100" y="952500"/>
                  </a:lnTo>
                  <a:cubicBezTo>
                    <a:pt x="4991100" y="1092780"/>
                    <a:pt x="4877380" y="1206500"/>
                    <a:pt x="4737100" y="1206500"/>
                  </a:cubicBezTo>
                  <a:lnTo>
                    <a:pt x="254000" y="1206500"/>
                  </a:lnTo>
                  <a:cubicBezTo>
                    <a:pt x="113720" y="1206500"/>
                    <a:pt x="0" y="1092780"/>
                    <a:pt x="0" y="952500"/>
                  </a:cubicBezTo>
                  <a:lnTo>
                    <a:pt x="0" y="254000"/>
                  </a:lnTo>
                  <a:cubicBezTo>
                    <a:pt x="0" y="113720"/>
                    <a:pt x="113720" y="0"/>
                    <a:pt x="254000" y="0"/>
                  </a:cubicBezTo>
                  <a:close/>
                </a:path>
              </a:pathLst>
            </a:custGeom>
            <a:solidFill>
              <a:srgbClr val="1F628E"/>
            </a:solidFill>
            <a:ln w="19050" cap="sq">
              <a:solidFill>
                <a:srgbClr val="4A5FC1"/>
              </a:solidFill>
              <a:prstDash val="solid"/>
              <a:miter/>
            </a:ln>
          </p:spPr>
        </p:sp>
      </p:grpSp>
      <p:sp>
        <p:nvSpPr>
          <p:cNvPr name="Freeform 48" id="48"/>
          <p:cNvSpPr/>
          <p:nvPr/>
        </p:nvSpPr>
        <p:spPr>
          <a:xfrm flipH="false" flipV="false" rot="0">
            <a:off x="9862787" y="6715292"/>
            <a:ext cx="709963" cy="736708"/>
          </a:xfrm>
          <a:custGeom>
            <a:avLst/>
            <a:gdLst/>
            <a:ahLst/>
            <a:cxnLst/>
            <a:rect r="r" b="b" t="t" l="l"/>
            <a:pathLst>
              <a:path h="736708" w="709963">
                <a:moveTo>
                  <a:pt x="0" y="0"/>
                </a:moveTo>
                <a:lnTo>
                  <a:pt x="709963" y="0"/>
                </a:lnTo>
                <a:lnTo>
                  <a:pt x="709963" y="736708"/>
                </a:lnTo>
                <a:lnTo>
                  <a:pt x="0" y="73670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49" id="49"/>
          <p:cNvSpPr txBox="true"/>
          <p:nvPr/>
        </p:nvSpPr>
        <p:spPr>
          <a:xfrm rot="0">
            <a:off x="1066800" y="1038225"/>
            <a:ext cx="8553450" cy="8134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614"/>
              </a:lnSpc>
            </a:pPr>
            <a:r>
              <a:rPr lang="en-US" sz="4725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Question 1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1066800" y="2609850"/>
            <a:ext cx="8553450" cy="3562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¿En qué región actual se situaban principalmente los berones?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1895475" y="4029075"/>
            <a:ext cx="3143250" cy="2819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10"/>
              </a:lnSpc>
            </a:pPr>
            <a:r>
              <a:rPr lang="en-US" sz="165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A. Galicia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6172200" y="4029075"/>
            <a:ext cx="3143250" cy="2819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10"/>
              </a:lnSpc>
            </a:pPr>
            <a:r>
              <a:rPr lang="en-US" sz="165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B. La Rioja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1895475" y="5314950"/>
            <a:ext cx="3143250" cy="2819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10"/>
              </a:lnSpc>
            </a:pPr>
            <a:r>
              <a:rPr lang="en-US" sz="165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C. Andalucía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6172200" y="5314950"/>
            <a:ext cx="3143250" cy="2819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10"/>
              </a:lnSpc>
            </a:pPr>
            <a:r>
              <a:rPr lang="en-US" sz="165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D. Aragón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A8A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>
            <a:grpSpLocks noChangeAspect="true"/>
          </p:cNvGrpSpPr>
          <p:nvPr/>
        </p:nvGrpSpPr>
        <p:grpSpPr>
          <a:xfrm rot="0">
            <a:off x="0" y="-142875"/>
            <a:ext cx="571500" cy="285750"/>
            <a:chOff x="0" y="0"/>
            <a:chExt cx="1270000" cy="12700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4" id="4"/>
          <p:cNvGrpSpPr>
            <a:grpSpLocks noChangeAspect="true"/>
          </p:cNvGrpSpPr>
          <p:nvPr/>
        </p:nvGrpSpPr>
        <p:grpSpPr>
          <a:xfrm rot="0">
            <a:off x="571500" y="-142875"/>
            <a:ext cx="571500" cy="285750"/>
            <a:chOff x="0" y="0"/>
            <a:chExt cx="1270000" cy="12700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6" id="6"/>
          <p:cNvGrpSpPr>
            <a:grpSpLocks noChangeAspect="true"/>
          </p:cNvGrpSpPr>
          <p:nvPr/>
        </p:nvGrpSpPr>
        <p:grpSpPr>
          <a:xfrm rot="0">
            <a:off x="1143000" y="-142875"/>
            <a:ext cx="571500" cy="285750"/>
            <a:chOff x="0" y="0"/>
            <a:chExt cx="1270000" cy="12700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8" id="8"/>
          <p:cNvGrpSpPr>
            <a:grpSpLocks noChangeAspect="true"/>
          </p:cNvGrpSpPr>
          <p:nvPr/>
        </p:nvGrpSpPr>
        <p:grpSpPr>
          <a:xfrm rot="0">
            <a:off x="1714500" y="-142875"/>
            <a:ext cx="571500" cy="285750"/>
            <a:chOff x="0" y="0"/>
            <a:chExt cx="1270000" cy="12700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0" id="10"/>
          <p:cNvGrpSpPr>
            <a:grpSpLocks noChangeAspect="true"/>
          </p:cNvGrpSpPr>
          <p:nvPr/>
        </p:nvGrpSpPr>
        <p:grpSpPr>
          <a:xfrm rot="0">
            <a:off x="2286000" y="-142875"/>
            <a:ext cx="571500" cy="285750"/>
            <a:chOff x="0" y="0"/>
            <a:chExt cx="1270000" cy="127000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2" id="12"/>
          <p:cNvGrpSpPr>
            <a:grpSpLocks noChangeAspect="true"/>
          </p:cNvGrpSpPr>
          <p:nvPr/>
        </p:nvGrpSpPr>
        <p:grpSpPr>
          <a:xfrm rot="0">
            <a:off x="2857500" y="-142875"/>
            <a:ext cx="571500" cy="285750"/>
            <a:chOff x="0" y="0"/>
            <a:chExt cx="1270000" cy="1270000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4" id="14"/>
          <p:cNvGrpSpPr>
            <a:grpSpLocks noChangeAspect="true"/>
          </p:cNvGrpSpPr>
          <p:nvPr/>
        </p:nvGrpSpPr>
        <p:grpSpPr>
          <a:xfrm rot="0">
            <a:off x="3429000" y="-142875"/>
            <a:ext cx="571500" cy="285750"/>
            <a:chOff x="0" y="0"/>
            <a:chExt cx="1270000" cy="1270000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6" id="16"/>
          <p:cNvGrpSpPr>
            <a:grpSpLocks noChangeAspect="true"/>
          </p:cNvGrpSpPr>
          <p:nvPr/>
        </p:nvGrpSpPr>
        <p:grpSpPr>
          <a:xfrm rot="0">
            <a:off x="4000500" y="-142875"/>
            <a:ext cx="571500" cy="285750"/>
            <a:chOff x="0" y="0"/>
            <a:chExt cx="1270000" cy="1270000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8" id="18"/>
          <p:cNvGrpSpPr>
            <a:grpSpLocks noChangeAspect="true"/>
          </p:cNvGrpSpPr>
          <p:nvPr/>
        </p:nvGrpSpPr>
        <p:grpSpPr>
          <a:xfrm rot="0">
            <a:off x="4572000" y="-142875"/>
            <a:ext cx="571500" cy="285750"/>
            <a:chOff x="0" y="0"/>
            <a:chExt cx="1270000" cy="1270000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0" id="20"/>
          <p:cNvGrpSpPr>
            <a:grpSpLocks noChangeAspect="true"/>
          </p:cNvGrpSpPr>
          <p:nvPr/>
        </p:nvGrpSpPr>
        <p:grpSpPr>
          <a:xfrm rot="0">
            <a:off x="5143500" y="-142875"/>
            <a:ext cx="571500" cy="285750"/>
            <a:chOff x="0" y="0"/>
            <a:chExt cx="1270000" cy="1270000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2" id="22"/>
          <p:cNvGrpSpPr>
            <a:grpSpLocks noChangeAspect="true"/>
          </p:cNvGrpSpPr>
          <p:nvPr/>
        </p:nvGrpSpPr>
        <p:grpSpPr>
          <a:xfrm rot="0">
            <a:off x="5715000" y="-142875"/>
            <a:ext cx="571500" cy="285750"/>
            <a:chOff x="0" y="0"/>
            <a:chExt cx="1270000" cy="1270000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4" id="24"/>
          <p:cNvGrpSpPr>
            <a:grpSpLocks noChangeAspect="true"/>
          </p:cNvGrpSpPr>
          <p:nvPr/>
        </p:nvGrpSpPr>
        <p:grpSpPr>
          <a:xfrm rot="0">
            <a:off x="6286500" y="-142875"/>
            <a:ext cx="571500" cy="285750"/>
            <a:chOff x="0" y="0"/>
            <a:chExt cx="1270000" cy="1270000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6" id="26"/>
          <p:cNvGrpSpPr>
            <a:grpSpLocks noChangeAspect="true"/>
          </p:cNvGrpSpPr>
          <p:nvPr/>
        </p:nvGrpSpPr>
        <p:grpSpPr>
          <a:xfrm rot="0">
            <a:off x="6858000" y="-142875"/>
            <a:ext cx="571500" cy="285750"/>
            <a:chOff x="0" y="0"/>
            <a:chExt cx="1270000" cy="1270000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8" id="28"/>
          <p:cNvGrpSpPr>
            <a:grpSpLocks noChangeAspect="true"/>
          </p:cNvGrpSpPr>
          <p:nvPr/>
        </p:nvGrpSpPr>
        <p:grpSpPr>
          <a:xfrm rot="0">
            <a:off x="7429500" y="-142875"/>
            <a:ext cx="571500" cy="285750"/>
            <a:chOff x="0" y="0"/>
            <a:chExt cx="1270000" cy="1270000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0" id="30"/>
          <p:cNvGrpSpPr>
            <a:grpSpLocks noChangeAspect="true"/>
          </p:cNvGrpSpPr>
          <p:nvPr/>
        </p:nvGrpSpPr>
        <p:grpSpPr>
          <a:xfrm rot="0">
            <a:off x="8001000" y="-142875"/>
            <a:ext cx="571500" cy="285750"/>
            <a:chOff x="0" y="0"/>
            <a:chExt cx="1270000" cy="1270000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2" id="32"/>
          <p:cNvGrpSpPr>
            <a:grpSpLocks noChangeAspect="true"/>
          </p:cNvGrpSpPr>
          <p:nvPr/>
        </p:nvGrpSpPr>
        <p:grpSpPr>
          <a:xfrm rot="0">
            <a:off x="8572500" y="-142875"/>
            <a:ext cx="571500" cy="285750"/>
            <a:chOff x="0" y="0"/>
            <a:chExt cx="1270000" cy="1270000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4" id="34"/>
          <p:cNvGrpSpPr>
            <a:grpSpLocks noChangeAspect="true"/>
          </p:cNvGrpSpPr>
          <p:nvPr/>
        </p:nvGrpSpPr>
        <p:grpSpPr>
          <a:xfrm rot="0">
            <a:off x="9144000" y="-142875"/>
            <a:ext cx="571500" cy="285750"/>
            <a:chOff x="0" y="0"/>
            <a:chExt cx="1270000" cy="1270000"/>
          </a:xfrm>
        </p:grpSpPr>
        <p:sp>
          <p:nvSpPr>
            <p:cNvPr name="Freeform 35" id="35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6" id="36"/>
          <p:cNvGrpSpPr>
            <a:grpSpLocks noChangeAspect="true"/>
          </p:cNvGrpSpPr>
          <p:nvPr/>
        </p:nvGrpSpPr>
        <p:grpSpPr>
          <a:xfrm rot="0">
            <a:off x="9715500" y="-142875"/>
            <a:ext cx="571500" cy="285750"/>
            <a:chOff x="0" y="0"/>
            <a:chExt cx="1270000" cy="1270000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8" id="38"/>
          <p:cNvGrpSpPr>
            <a:grpSpLocks noChangeAspect="true"/>
          </p:cNvGrpSpPr>
          <p:nvPr/>
        </p:nvGrpSpPr>
        <p:grpSpPr>
          <a:xfrm rot="0">
            <a:off x="10287000" y="-142875"/>
            <a:ext cx="571500" cy="285750"/>
            <a:chOff x="0" y="0"/>
            <a:chExt cx="1270000" cy="1270000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40" id="40"/>
          <p:cNvGrpSpPr>
            <a:grpSpLocks noChangeAspect="true"/>
          </p:cNvGrpSpPr>
          <p:nvPr/>
        </p:nvGrpSpPr>
        <p:grpSpPr>
          <a:xfrm rot="0">
            <a:off x="1600200" y="3933825"/>
            <a:ext cx="3743325" cy="904875"/>
            <a:chOff x="0" y="0"/>
            <a:chExt cx="4991100" cy="1206500"/>
          </a:xfrm>
        </p:grpSpPr>
        <p:sp>
          <p:nvSpPr>
            <p:cNvPr name="Freeform 41" id="41"/>
            <p:cNvSpPr/>
            <p:nvPr/>
          </p:nvSpPr>
          <p:spPr>
            <a:xfrm flipH="false" flipV="false" rot="0">
              <a:off x="0" y="0"/>
              <a:ext cx="4991100" cy="1206500"/>
            </a:xfrm>
            <a:custGeom>
              <a:avLst/>
              <a:gdLst/>
              <a:ahLst/>
              <a:cxnLst/>
              <a:rect r="r" b="b" t="t" l="l"/>
              <a:pathLst>
                <a:path h="1206500" w="4991100">
                  <a:moveTo>
                    <a:pt x="254000" y="0"/>
                  </a:moveTo>
                  <a:lnTo>
                    <a:pt x="4737100" y="0"/>
                  </a:lnTo>
                  <a:cubicBezTo>
                    <a:pt x="4877380" y="0"/>
                    <a:pt x="4991100" y="113720"/>
                    <a:pt x="4991100" y="254000"/>
                  </a:cubicBezTo>
                  <a:lnTo>
                    <a:pt x="4991100" y="952500"/>
                  </a:lnTo>
                  <a:cubicBezTo>
                    <a:pt x="4991100" y="1092780"/>
                    <a:pt x="4877380" y="1206500"/>
                    <a:pt x="4737100" y="1206500"/>
                  </a:cubicBezTo>
                  <a:lnTo>
                    <a:pt x="254000" y="1206500"/>
                  </a:lnTo>
                  <a:cubicBezTo>
                    <a:pt x="113720" y="1206500"/>
                    <a:pt x="0" y="1092780"/>
                    <a:pt x="0" y="952500"/>
                  </a:cubicBezTo>
                  <a:lnTo>
                    <a:pt x="0" y="254000"/>
                  </a:lnTo>
                  <a:cubicBezTo>
                    <a:pt x="0" y="113720"/>
                    <a:pt x="113720" y="0"/>
                    <a:pt x="254000" y="0"/>
                  </a:cubicBezTo>
                  <a:close/>
                </a:path>
              </a:pathLst>
            </a:custGeom>
            <a:solidFill>
              <a:srgbClr val="1F628E"/>
            </a:solidFill>
            <a:ln w="19050" cap="sq">
              <a:solidFill>
                <a:srgbClr val="4A5FC1"/>
              </a:solidFill>
              <a:prstDash val="solid"/>
              <a:miter/>
            </a:ln>
          </p:spPr>
        </p:sp>
      </p:grpSp>
      <p:grpSp>
        <p:nvGrpSpPr>
          <p:cNvPr name="Group 42" id="42"/>
          <p:cNvGrpSpPr>
            <a:grpSpLocks noChangeAspect="true"/>
          </p:cNvGrpSpPr>
          <p:nvPr/>
        </p:nvGrpSpPr>
        <p:grpSpPr>
          <a:xfrm rot="0">
            <a:off x="5876925" y="3933825"/>
            <a:ext cx="3743325" cy="904875"/>
            <a:chOff x="0" y="0"/>
            <a:chExt cx="4991100" cy="1206500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4991100" cy="1206500"/>
            </a:xfrm>
            <a:custGeom>
              <a:avLst/>
              <a:gdLst/>
              <a:ahLst/>
              <a:cxnLst/>
              <a:rect r="r" b="b" t="t" l="l"/>
              <a:pathLst>
                <a:path h="1206500" w="4991100">
                  <a:moveTo>
                    <a:pt x="254000" y="0"/>
                  </a:moveTo>
                  <a:lnTo>
                    <a:pt x="4737100" y="0"/>
                  </a:lnTo>
                  <a:cubicBezTo>
                    <a:pt x="4877380" y="0"/>
                    <a:pt x="4991100" y="113720"/>
                    <a:pt x="4991100" y="254000"/>
                  </a:cubicBezTo>
                  <a:lnTo>
                    <a:pt x="4991100" y="952500"/>
                  </a:lnTo>
                  <a:cubicBezTo>
                    <a:pt x="4991100" y="1092780"/>
                    <a:pt x="4877380" y="1206500"/>
                    <a:pt x="4737100" y="1206500"/>
                  </a:cubicBezTo>
                  <a:lnTo>
                    <a:pt x="254000" y="1206500"/>
                  </a:lnTo>
                  <a:cubicBezTo>
                    <a:pt x="113720" y="1206500"/>
                    <a:pt x="0" y="1092780"/>
                    <a:pt x="0" y="952500"/>
                  </a:cubicBezTo>
                  <a:lnTo>
                    <a:pt x="0" y="254000"/>
                  </a:lnTo>
                  <a:cubicBezTo>
                    <a:pt x="0" y="113720"/>
                    <a:pt x="113720" y="0"/>
                    <a:pt x="254000" y="0"/>
                  </a:cubicBezTo>
                  <a:close/>
                </a:path>
              </a:pathLst>
            </a:custGeom>
            <a:solidFill>
              <a:srgbClr val="1F628E"/>
            </a:solidFill>
            <a:ln w="19050" cap="sq">
              <a:solidFill>
                <a:srgbClr val="4A5FC1"/>
              </a:solidFill>
              <a:prstDash val="solid"/>
              <a:miter/>
            </a:ln>
          </p:spPr>
        </p:sp>
      </p:grpSp>
      <p:grpSp>
        <p:nvGrpSpPr>
          <p:cNvPr name="Group 44" id="44"/>
          <p:cNvGrpSpPr>
            <a:grpSpLocks noChangeAspect="true"/>
          </p:cNvGrpSpPr>
          <p:nvPr/>
        </p:nvGrpSpPr>
        <p:grpSpPr>
          <a:xfrm rot="0">
            <a:off x="1600200" y="5219700"/>
            <a:ext cx="3743325" cy="904875"/>
            <a:chOff x="0" y="0"/>
            <a:chExt cx="4991100" cy="1206500"/>
          </a:xfrm>
        </p:grpSpPr>
        <p:sp>
          <p:nvSpPr>
            <p:cNvPr name="Freeform 45" id="45"/>
            <p:cNvSpPr/>
            <p:nvPr/>
          </p:nvSpPr>
          <p:spPr>
            <a:xfrm flipH="false" flipV="false" rot="0">
              <a:off x="0" y="0"/>
              <a:ext cx="4991100" cy="1206500"/>
            </a:xfrm>
            <a:custGeom>
              <a:avLst/>
              <a:gdLst/>
              <a:ahLst/>
              <a:cxnLst/>
              <a:rect r="r" b="b" t="t" l="l"/>
              <a:pathLst>
                <a:path h="1206500" w="4991100">
                  <a:moveTo>
                    <a:pt x="254000" y="0"/>
                  </a:moveTo>
                  <a:lnTo>
                    <a:pt x="4737100" y="0"/>
                  </a:lnTo>
                  <a:cubicBezTo>
                    <a:pt x="4877380" y="0"/>
                    <a:pt x="4991100" y="113720"/>
                    <a:pt x="4991100" y="254000"/>
                  </a:cubicBezTo>
                  <a:lnTo>
                    <a:pt x="4991100" y="952500"/>
                  </a:lnTo>
                  <a:cubicBezTo>
                    <a:pt x="4991100" y="1092780"/>
                    <a:pt x="4877380" y="1206500"/>
                    <a:pt x="4737100" y="1206500"/>
                  </a:cubicBezTo>
                  <a:lnTo>
                    <a:pt x="254000" y="1206500"/>
                  </a:lnTo>
                  <a:cubicBezTo>
                    <a:pt x="113720" y="1206500"/>
                    <a:pt x="0" y="1092780"/>
                    <a:pt x="0" y="952500"/>
                  </a:cubicBezTo>
                  <a:lnTo>
                    <a:pt x="0" y="254000"/>
                  </a:lnTo>
                  <a:cubicBezTo>
                    <a:pt x="0" y="113720"/>
                    <a:pt x="113720" y="0"/>
                    <a:pt x="254000" y="0"/>
                  </a:cubicBezTo>
                  <a:close/>
                </a:path>
              </a:pathLst>
            </a:custGeom>
            <a:solidFill>
              <a:srgbClr val="1F628E"/>
            </a:solidFill>
            <a:ln w="19050" cap="sq">
              <a:solidFill>
                <a:srgbClr val="4A5FC1"/>
              </a:solidFill>
              <a:prstDash val="solid"/>
              <a:miter/>
            </a:ln>
          </p:spPr>
        </p:sp>
      </p:grpSp>
      <p:grpSp>
        <p:nvGrpSpPr>
          <p:cNvPr name="Group 46" id="46"/>
          <p:cNvGrpSpPr>
            <a:grpSpLocks noChangeAspect="true"/>
          </p:cNvGrpSpPr>
          <p:nvPr/>
        </p:nvGrpSpPr>
        <p:grpSpPr>
          <a:xfrm rot="0">
            <a:off x="5876925" y="5219700"/>
            <a:ext cx="3743325" cy="904875"/>
            <a:chOff x="0" y="0"/>
            <a:chExt cx="4991100" cy="1206500"/>
          </a:xfrm>
        </p:grpSpPr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4991100" cy="1206500"/>
            </a:xfrm>
            <a:custGeom>
              <a:avLst/>
              <a:gdLst/>
              <a:ahLst/>
              <a:cxnLst/>
              <a:rect r="r" b="b" t="t" l="l"/>
              <a:pathLst>
                <a:path h="1206500" w="4991100">
                  <a:moveTo>
                    <a:pt x="254000" y="0"/>
                  </a:moveTo>
                  <a:lnTo>
                    <a:pt x="4737100" y="0"/>
                  </a:lnTo>
                  <a:cubicBezTo>
                    <a:pt x="4877380" y="0"/>
                    <a:pt x="4991100" y="113720"/>
                    <a:pt x="4991100" y="254000"/>
                  </a:cubicBezTo>
                  <a:lnTo>
                    <a:pt x="4991100" y="952500"/>
                  </a:lnTo>
                  <a:cubicBezTo>
                    <a:pt x="4991100" y="1092780"/>
                    <a:pt x="4877380" y="1206500"/>
                    <a:pt x="4737100" y="1206500"/>
                  </a:cubicBezTo>
                  <a:lnTo>
                    <a:pt x="254000" y="1206500"/>
                  </a:lnTo>
                  <a:cubicBezTo>
                    <a:pt x="113720" y="1206500"/>
                    <a:pt x="0" y="1092780"/>
                    <a:pt x="0" y="952500"/>
                  </a:cubicBezTo>
                  <a:lnTo>
                    <a:pt x="0" y="254000"/>
                  </a:lnTo>
                  <a:cubicBezTo>
                    <a:pt x="0" y="113720"/>
                    <a:pt x="113720" y="0"/>
                    <a:pt x="254000" y="0"/>
                  </a:cubicBezTo>
                  <a:close/>
                </a:path>
              </a:pathLst>
            </a:custGeom>
            <a:solidFill>
              <a:srgbClr val="1F628E"/>
            </a:solidFill>
            <a:ln w="19050" cap="sq">
              <a:solidFill>
                <a:srgbClr val="4A5FC1"/>
              </a:solidFill>
              <a:prstDash val="solid"/>
              <a:miter/>
            </a:ln>
          </p:spPr>
        </p:sp>
      </p:grpSp>
      <p:sp>
        <p:nvSpPr>
          <p:cNvPr name="Freeform 48" id="48"/>
          <p:cNvSpPr/>
          <p:nvPr/>
        </p:nvSpPr>
        <p:spPr>
          <a:xfrm flipH="false" flipV="false" rot="0">
            <a:off x="9862787" y="6715292"/>
            <a:ext cx="709963" cy="736708"/>
          </a:xfrm>
          <a:custGeom>
            <a:avLst/>
            <a:gdLst/>
            <a:ahLst/>
            <a:cxnLst/>
            <a:rect r="r" b="b" t="t" l="l"/>
            <a:pathLst>
              <a:path h="736708" w="709963">
                <a:moveTo>
                  <a:pt x="0" y="0"/>
                </a:moveTo>
                <a:lnTo>
                  <a:pt x="709963" y="0"/>
                </a:lnTo>
                <a:lnTo>
                  <a:pt x="709963" y="736708"/>
                </a:lnTo>
                <a:lnTo>
                  <a:pt x="0" y="73670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49" id="49"/>
          <p:cNvSpPr txBox="true"/>
          <p:nvPr/>
        </p:nvSpPr>
        <p:spPr>
          <a:xfrm rot="0">
            <a:off x="1066800" y="1038225"/>
            <a:ext cx="8553450" cy="8134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614"/>
              </a:lnSpc>
            </a:pPr>
            <a:r>
              <a:rPr lang="en-US" sz="4725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Question 2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1066800" y="2609850"/>
            <a:ext cx="8553450" cy="3562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¿Cuál era la ciudad más importante del territorio berón?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1895475" y="4029075"/>
            <a:ext cx="3143250" cy="2819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10"/>
              </a:lnSpc>
            </a:pPr>
            <a:r>
              <a:rPr lang="en-US" sz="165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A. Numancia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6172200" y="4029075"/>
            <a:ext cx="3143250" cy="2819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10"/>
              </a:lnSpc>
            </a:pPr>
            <a:r>
              <a:rPr lang="en-US" sz="165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B. Clunia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1895475" y="5314950"/>
            <a:ext cx="3143250" cy="2819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10"/>
              </a:lnSpc>
            </a:pPr>
            <a:r>
              <a:rPr lang="en-US" sz="165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C. Vareia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6172200" y="5314950"/>
            <a:ext cx="3143250" cy="2819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10"/>
              </a:lnSpc>
            </a:pPr>
            <a:r>
              <a:rPr lang="en-US" sz="165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D. Bilbilis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A8A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>
            <a:grpSpLocks noChangeAspect="true"/>
          </p:cNvGrpSpPr>
          <p:nvPr/>
        </p:nvGrpSpPr>
        <p:grpSpPr>
          <a:xfrm rot="0">
            <a:off x="0" y="-142875"/>
            <a:ext cx="571500" cy="285750"/>
            <a:chOff x="0" y="0"/>
            <a:chExt cx="1270000" cy="12700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4" id="4"/>
          <p:cNvGrpSpPr>
            <a:grpSpLocks noChangeAspect="true"/>
          </p:cNvGrpSpPr>
          <p:nvPr/>
        </p:nvGrpSpPr>
        <p:grpSpPr>
          <a:xfrm rot="0">
            <a:off x="571500" y="-142875"/>
            <a:ext cx="571500" cy="285750"/>
            <a:chOff x="0" y="0"/>
            <a:chExt cx="1270000" cy="12700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6" id="6"/>
          <p:cNvGrpSpPr>
            <a:grpSpLocks noChangeAspect="true"/>
          </p:cNvGrpSpPr>
          <p:nvPr/>
        </p:nvGrpSpPr>
        <p:grpSpPr>
          <a:xfrm rot="0">
            <a:off x="1143000" y="-142875"/>
            <a:ext cx="571500" cy="285750"/>
            <a:chOff x="0" y="0"/>
            <a:chExt cx="1270000" cy="12700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8" id="8"/>
          <p:cNvGrpSpPr>
            <a:grpSpLocks noChangeAspect="true"/>
          </p:cNvGrpSpPr>
          <p:nvPr/>
        </p:nvGrpSpPr>
        <p:grpSpPr>
          <a:xfrm rot="0">
            <a:off x="1714500" y="-142875"/>
            <a:ext cx="571500" cy="285750"/>
            <a:chOff x="0" y="0"/>
            <a:chExt cx="1270000" cy="12700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0" id="10"/>
          <p:cNvGrpSpPr>
            <a:grpSpLocks noChangeAspect="true"/>
          </p:cNvGrpSpPr>
          <p:nvPr/>
        </p:nvGrpSpPr>
        <p:grpSpPr>
          <a:xfrm rot="0">
            <a:off x="2286000" y="-142875"/>
            <a:ext cx="571500" cy="285750"/>
            <a:chOff x="0" y="0"/>
            <a:chExt cx="1270000" cy="127000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2" id="12"/>
          <p:cNvGrpSpPr>
            <a:grpSpLocks noChangeAspect="true"/>
          </p:cNvGrpSpPr>
          <p:nvPr/>
        </p:nvGrpSpPr>
        <p:grpSpPr>
          <a:xfrm rot="0">
            <a:off x="2857500" y="-142875"/>
            <a:ext cx="571500" cy="285750"/>
            <a:chOff x="0" y="0"/>
            <a:chExt cx="1270000" cy="1270000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4" id="14"/>
          <p:cNvGrpSpPr>
            <a:grpSpLocks noChangeAspect="true"/>
          </p:cNvGrpSpPr>
          <p:nvPr/>
        </p:nvGrpSpPr>
        <p:grpSpPr>
          <a:xfrm rot="0">
            <a:off x="3429000" y="-142875"/>
            <a:ext cx="571500" cy="285750"/>
            <a:chOff x="0" y="0"/>
            <a:chExt cx="1270000" cy="1270000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6" id="16"/>
          <p:cNvGrpSpPr>
            <a:grpSpLocks noChangeAspect="true"/>
          </p:cNvGrpSpPr>
          <p:nvPr/>
        </p:nvGrpSpPr>
        <p:grpSpPr>
          <a:xfrm rot="0">
            <a:off x="4000500" y="-142875"/>
            <a:ext cx="571500" cy="285750"/>
            <a:chOff x="0" y="0"/>
            <a:chExt cx="1270000" cy="1270000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8" id="18"/>
          <p:cNvGrpSpPr>
            <a:grpSpLocks noChangeAspect="true"/>
          </p:cNvGrpSpPr>
          <p:nvPr/>
        </p:nvGrpSpPr>
        <p:grpSpPr>
          <a:xfrm rot="0">
            <a:off x="4572000" y="-142875"/>
            <a:ext cx="571500" cy="285750"/>
            <a:chOff x="0" y="0"/>
            <a:chExt cx="1270000" cy="1270000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0" id="20"/>
          <p:cNvGrpSpPr>
            <a:grpSpLocks noChangeAspect="true"/>
          </p:cNvGrpSpPr>
          <p:nvPr/>
        </p:nvGrpSpPr>
        <p:grpSpPr>
          <a:xfrm rot="0">
            <a:off x="5143500" y="-142875"/>
            <a:ext cx="571500" cy="285750"/>
            <a:chOff x="0" y="0"/>
            <a:chExt cx="1270000" cy="1270000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2" id="22"/>
          <p:cNvGrpSpPr>
            <a:grpSpLocks noChangeAspect="true"/>
          </p:cNvGrpSpPr>
          <p:nvPr/>
        </p:nvGrpSpPr>
        <p:grpSpPr>
          <a:xfrm rot="0">
            <a:off x="5715000" y="-142875"/>
            <a:ext cx="571500" cy="285750"/>
            <a:chOff x="0" y="0"/>
            <a:chExt cx="1270000" cy="1270000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4" id="24"/>
          <p:cNvGrpSpPr>
            <a:grpSpLocks noChangeAspect="true"/>
          </p:cNvGrpSpPr>
          <p:nvPr/>
        </p:nvGrpSpPr>
        <p:grpSpPr>
          <a:xfrm rot="0">
            <a:off x="6286500" y="-142875"/>
            <a:ext cx="571500" cy="285750"/>
            <a:chOff x="0" y="0"/>
            <a:chExt cx="1270000" cy="1270000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6" id="26"/>
          <p:cNvGrpSpPr>
            <a:grpSpLocks noChangeAspect="true"/>
          </p:cNvGrpSpPr>
          <p:nvPr/>
        </p:nvGrpSpPr>
        <p:grpSpPr>
          <a:xfrm rot="0">
            <a:off x="6858000" y="-142875"/>
            <a:ext cx="571500" cy="285750"/>
            <a:chOff x="0" y="0"/>
            <a:chExt cx="1270000" cy="1270000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8" id="28"/>
          <p:cNvGrpSpPr>
            <a:grpSpLocks noChangeAspect="true"/>
          </p:cNvGrpSpPr>
          <p:nvPr/>
        </p:nvGrpSpPr>
        <p:grpSpPr>
          <a:xfrm rot="0">
            <a:off x="7429500" y="-142875"/>
            <a:ext cx="571500" cy="285750"/>
            <a:chOff x="0" y="0"/>
            <a:chExt cx="1270000" cy="1270000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0" id="30"/>
          <p:cNvGrpSpPr>
            <a:grpSpLocks noChangeAspect="true"/>
          </p:cNvGrpSpPr>
          <p:nvPr/>
        </p:nvGrpSpPr>
        <p:grpSpPr>
          <a:xfrm rot="0">
            <a:off x="8001000" y="-142875"/>
            <a:ext cx="571500" cy="285750"/>
            <a:chOff x="0" y="0"/>
            <a:chExt cx="1270000" cy="1270000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2" id="32"/>
          <p:cNvGrpSpPr>
            <a:grpSpLocks noChangeAspect="true"/>
          </p:cNvGrpSpPr>
          <p:nvPr/>
        </p:nvGrpSpPr>
        <p:grpSpPr>
          <a:xfrm rot="0">
            <a:off x="8572500" y="-142875"/>
            <a:ext cx="571500" cy="285750"/>
            <a:chOff x="0" y="0"/>
            <a:chExt cx="1270000" cy="1270000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4" id="34"/>
          <p:cNvGrpSpPr>
            <a:grpSpLocks noChangeAspect="true"/>
          </p:cNvGrpSpPr>
          <p:nvPr/>
        </p:nvGrpSpPr>
        <p:grpSpPr>
          <a:xfrm rot="0">
            <a:off x="9144000" y="-142875"/>
            <a:ext cx="571500" cy="285750"/>
            <a:chOff x="0" y="0"/>
            <a:chExt cx="1270000" cy="1270000"/>
          </a:xfrm>
        </p:grpSpPr>
        <p:sp>
          <p:nvSpPr>
            <p:cNvPr name="Freeform 35" id="35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6" id="36"/>
          <p:cNvGrpSpPr>
            <a:grpSpLocks noChangeAspect="true"/>
          </p:cNvGrpSpPr>
          <p:nvPr/>
        </p:nvGrpSpPr>
        <p:grpSpPr>
          <a:xfrm rot="0">
            <a:off x="9715500" y="-142875"/>
            <a:ext cx="571500" cy="285750"/>
            <a:chOff x="0" y="0"/>
            <a:chExt cx="1270000" cy="1270000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8" id="38"/>
          <p:cNvGrpSpPr>
            <a:grpSpLocks noChangeAspect="true"/>
          </p:cNvGrpSpPr>
          <p:nvPr/>
        </p:nvGrpSpPr>
        <p:grpSpPr>
          <a:xfrm rot="0">
            <a:off x="10287000" y="-142875"/>
            <a:ext cx="571500" cy="285750"/>
            <a:chOff x="0" y="0"/>
            <a:chExt cx="1270000" cy="1270000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40" id="40"/>
          <p:cNvGrpSpPr>
            <a:grpSpLocks noChangeAspect="true"/>
          </p:cNvGrpSpPr>
          <p:nvPr/>
        </p:nvGrpSpPr>
        <p:grpSpPr>
          <a:xfrm rot="0">
            <a:off x="1600200" y="3933825"/>
            <a:ext cx="3743325" cy="904875"/>
            <a:chOff x="0" y="0"/>
            <a:chExt cx="4991100" cy="1206500"/>
          </a:xfrm>
        </p:grpSpPr>
        <p:sp>
          <p:nvSpPr>
            <p:cNvPr name="Freeform 41" id="41"/>
            <p:cNvSpPr/>
            <p:nvPr/>
          </p:nvSpPr>
          <p:spPr>
            <a:xfrm flipH="false" flipV="false" rot="0">
              <a:off x="0" y="0"/>
              <a:ext cx="4991100" cy="1206500"/>
            </a:xfrm>
            <a:custGeom>
              <a:avLst/>
              <a:gdLst/>
              <a:ahLst/>
              <a:cxnLst/>
              <a:rect r="r" b="b" t="t" l="l"/>
              <a:pathLst>
                <a:path h="1206500" w="4991100">
                  <a:moveTo>
                    <a:pt x="254000" y="0"/>
                  </a:moveTo>
                  <a:lnTo>
                    <a:pt x="4737100" y="0"/>
                  </a:lnTo>
                  <a:cubicBezTo>
                    <a:pt x="4877380" y="0"/>
                    <a:pt x="4991100" y="113720"/>
                    <a:pt x="4991100" y="254000"/>
                  </a:cubicBezTo>
                  <a:lnTo>
                    <a:pt x="4991100" y="952500"/>
                  </a:lnTo>
                  <a:cubicBezTo>
                    <a:pt x="4991100" y="1092780"/>
                    <a:pt x="4877380" y="1206500"/>
                    <a:pt x="4737100" y="1206500"/>
                  </a:cubicBezTo>
                  <a:lnTo>
                    <a:pt x="254000" y="1206500"/>
                  </a:lnTo>
                  <a:cubicBezTo>
                    <a:pt x="113720" y="1206500"/>
                    <a:pt x="0" y="1092780"/>
                    <a:pt x="0" y="952500"/>
                  </a:cubicBezTo>
                  <a:lnTo>
                    <a:pt x="0" y="254000"/>
                  </a:lnTo>
                  <a:cubicBezTo>
                    <a:pt x="0" y="113720"/>
                    <a:pt x="113720" y="0"/>
                    <a:pt x="254000" y="0"/>
                  </a:cubicBezTo>
                  <a:close/>
                </a:path>
              </a:pathLst>
            </a:custGeom>
            <a:solidFill>
              <a:srgbClr val="1F628E"/>
            </a:solidFill>
            <a:ln w="19050" cap="sq">
              <a:solidFill>
                <a:srgbClr val="4A5FC1"/>
              </a:solidFill>
              <a:prstDash val="solid"/>
              <a:miter/>
            </a:ln>
          </p:spPr>
        </p:sp>
      </p:grpSp>
      <p:grpSp>
        <p:nvGrpSpPr>
          <p:cNvPr name="Group 42" id="42"/>
          <p:cNvGrpSpPr>
            <a:grpSpLocks noChangeAspect="true"/>
          </p:cNvGrpSpPr>
          <p:nvPr/>
        </p:nvGrpSpPr>
        <p:grpSpPr>
          <a:xfrm rot="0">
            <a:off x="5876925" y="3933825"/>
            <a:ext cx="3743325" cy="904875"/>
            <a:chOff x="0" y="0"/>
            <a:chExt cx="4991100" cy="1206500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4991100" cy="1206500"/>
            </a:xfrm>
            <a:custGeom>
              <a:avLst/>
              <a:gdLst/>
              <a:ahLst/>
              <a:cxnLst/>
              <a:rect r="r" b="b" t="t" l="l"/>
              <a:pathLst>
                <a:path h="1206500" w="4991100">
                  <a:moveTo>
                    <a:pt x="254000" y="0"/>
                  </a:moveTo>
                  <a:lnTo>
                    <a:pt x="4737100" y="0"/>
                  </a:lnTo>
                  <a:cubicBezTo>
                    <a:pt x="4877380" y="0"/>
                    <a:pt x="4991100" y="113720"/>
                    <a:pt x="4991100" y="254000"/>
                  </a:cubicBezTo>
                  <a:lnTo>
                    <a:pt x="4991100" y="952500"/>
                  </a:lnTo>
                  <a:cubicBezTo>
                    <a:pt x="4991100" y="1092780"/>
                    <a:pt x="4877380" y="1206500"/>
                    <a:pt x="4737100" y="1206500"/>
                  </a:cubicBezTo>
                  <a:lnTo>
                    <a:pt x="254000" y="1206500"/>
                  </a:lnTo>
                  <a:cubicBezTo>
                    <a:pt x="113720" y="1206500"/>
                    <a:pt x="0" y="1092780"/>
                    <a:pt x="0" y="952500"/>
                  </a:cubicBezTo>
                  <a:lnTo>
                    <a:pt x="0" y="254000"/>
                  </a:lnTo>
                  <a:cubicBezTo>
                    <a:pt x="0" y="113720"/>
                    <a:pt x="113720" y="0"/>
                    <a:pt x="254000" y="0"/>
                  </a:cubicBezTo>
                  <a:close/>
                </a:path>
              </a:pathLst>
            </a:custGeom>
            <a:solidFill>
              <a:srgbClr val="1F628E"/>
            </a:solidFill>
            <a:ln w="19050" cap="sq">
              <a:solidFill>
                <a:srgbClr val="4A5FC1"/>
              </a:solidFill>
              <a:prstDash val="solid"/>
              <a:miter/>
            </a:ln>
          </p:spPr>
        </p:sp>
      </p:grpSp>
      <p:grpSp>
        <p:nvGrpSpPr>
          <p:cNvPr name="Group 44" id="44"/>
          <p:cNvGrpSpPr>
            <a:grpSpLocks noChangeAspect="true"/>
          </p:cNvGrpSpPr>
          <p:nvPr/>
        </p:nvGrpSpPr>
        <p:grpSpPr>
          <a:xfrm rot="0">
            <a:off x="1600200" y="5219700"/>
            <a:ext cx="3743325" cy="904875"/>
            <a:chOff x="0" y="0"/>
            <a:chExt cx="4991100" cy="1206500"/>
          </a:xfrm>
        </p:grpSpPr>
        <p:sp>
          <p:nvSpPr>
            <p:cNvPr name="Freeform 45" id="45"/>
            <p:cNvSpPr/>
            <p:nvPr/>
          </p:nvSpPr>
          <p:spPr>
            <a:xfrm flipH="false" flipV="false" rot="0">
              <a:off x="0" y="0"/>
              <a:ext cx="4991100" cy="1206500"/>
            </a:xfrm>
            <a:custGeom>
              <a:avLst/>
              <a:gdLst/>
              <a:ahLst/>
              <a:cxnLst/>
              <a:rect r="r" b="b" t="t" l="l"/>
              <a:pathLst>
                <a:path h="1206500" w="4991100">
                  <a:moveTo>
                    <a:pt x="254000" y="0"/>
                  </a:moveTo>
                  <a:lnTo>
                    <a:pt x="4737100" y="0"/>
                  </a:lnTo>
                  <a:cubicBezTo>
                    <a:pt x="4877380" y="0"/>
                    <a:pt x="4991100" y="113720"/>
                    <a:pt x="4991100" y="254000"/>
                  </a:cubicBezTo>
                  <a:lnTo>
                    <a:pt x="4991100" y="952500"/>
                  </a:lnTo>
                  <a:cubicBezTo>
                    <a:pt x="4991100" y="1092780"/>
                    <a:pt x="4877380" y="1206500"/>
                    <a:pt x="4737100" y="1206500"/>
                  </a:cubicBezTo>
                  <a:lnTo>
                    <a:pt x="254000" y="1206500"/>
                  </a:lnTo>
                  <a:cubicBezTo>
                    <a:pt x="113720" y="1206500"/>
                    <a:pt x="0" y="1092780"/>
                    <a:pt x="0" y="952500"/>
                  </a:cubicBezTo>
                  <a:lnTo>
                    <a:pt x="0" y="254000"/>
                  </a:lnTo>
                  <a:cubicBezTo>
                    <a:pt x="0" y="113720"/>
                    <a:pt x="113720" y="0"/>
                    <a:pt x="254000" y="0"/>
                  </a:cubicBezTo>
                  <a:close/>
                </a:path>
              </a:pathLst>
            </a:custGeom>
            <a:solidFill>
              <a:srgbClr val="1F628E"/>
            </a:solidFill>
            <a:ln w="19050" cap="sq">
              <a:solidFill>
                <a:srgbClr val="4A5FC1"/>
              </a:solidFill>
              <a:prstDash val="solid"/>
              <a:miter/>
            </a:ln>
          </p:spPr>
        </p:sp>
      </p:grpSp>
      <p:grpSp>
        <p:nvGrpSpPr>
          <p:cNvPr name="Group 46" id="46"/>
          <p:cNvGrpSpPr>
            <a:grpSpLocks noChangeAspect="true"/>
          </p:cNvGrpSpPr>
          <p:nvPr/>
        </p:nvGrpSpPr>
        <p:grpSpPr>
          <a:xfrm rot="0">
            <a:off x="5876925" y="5219700"/>
            <a:ext cx="3743325" cy="904875"/>
            <a:chOff x="0" y="0"/>
            <a:chExt cx="4991100" cy="1206500"/>
          </a:xfrm>
        </p:grpSpPr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4991100" cy="1206500"/>
            </a:xfrm>
            <a:custGeom>
              <a:avLst/>
              <a:gdLst/>
              <a:ahLst/>
              <a:cxnLst/>
              <a:rect r="r" b="b" t="t" l="l"/>
              <a:pathLst>
                <a:path h="1206500" w="4991100">
                  <a:moveTo>
                    <a:pt x="254000" y="0"/>
                  </a:moveTo>
                  <a:lnTo>
                    <a:pt x="4737100" y="0"/>
                  </a:lnTo>
                  <a:cubicBezTo>
                    <a:pt x="4877380" y="0"/>
                    <a:pt x="4991100" y="113720"/>
                    <a:pt x="4991100" y="254000"/>
                  </a:cubicBezTo>
                  <a:lnTo>
                    <a:pt x="4991100" y="952500"/>
                  </a:lnTo>
                  <a:cubicBezTo>
                    <a:pt x="4991100" y="1092780"/>
                    <a:pt x="4877380" y="1206500"/>
                    <a:pt x="4737100" y="1206500"/>
                  </a:cubicBezTo>
                  <a:lnTo>
                    <a:pt x="254000" y="1206500"/>
                  </a:lnTo>
                  <a:cubicBezTo>
                    <a:pt x="113720" y="1206500"/>
                    <a:pt x="0" y="1092780"/>
                    <a:pt x="0" y="952500"/>
                  </a:cubicBezTo>
                  <a:lnTo>
                    <a:pt x="0" y="254000"/>
                  </a:lnTo>
                  <a:cubicBezTo>
                    <a:pt x="0" y="113720"/>
                    <a:pt x="113720" y="0"/>
                    <a:pt x="254000" y="0"/>
                  </a:cubicBezTo>
                  <a:close/>
                </a:path>
              </a:pathLst>
            </a:custGeom>
            <a:solidFill>
              <a:srgbClr val="1F628E"/>
            </a:solidFill>
            <a:ln w="19050" cap="sq">
              <a:solidFill>
                <a:srgbClr val="4A5FC1"/>
              </a:solidFill>
              <a:prstDash val="solid"/>
              <a:miter/>
            </a:ln>
          </p:spPr>
        </p:sp>
      </p:grpSp>
      <p:sp>
        <p:nvSpPr>
          <p:cNvPr name="Freeform 48" id="48"/>
          <p:cNvSpPr/>
          <p:nvPr/>
        </p:nvSpPr>
        <p:spPr>
          <a:xfrm flipH="false" flipV="false" rot="0">
            <a:off x="9862787" y="6715292"/>
            <a:ext cx="709963" cy="736708"/>
          </a:xfrm>
          <a:custGeom>
            <a:avLst/>
            <a:gdLst/>
            <a:ahLst/>
            <a:cxnLst/>
            <a:rect r="r" b="b" t="t" l="l"/>
            <a:pathLst>
              <a:path h="736708" w="709963">
                <a:moveTo>
                  <a:pt x="0" y="0"/>
                </a:moveTo>
                <a:lnTo>
                  <a:pt x="709963" y="0"/>
                </a:lnTo>
                <a:lnTo>
                  <a:pt x="709963" y="736708"/>
                </a:lnTo>
                <a:lnTo>
                  <a:pt x="0" y="73670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49" id="49"/>
          <p:cNvSpPr txBox="true"/>
          <p:nvPr/>
        </p:nvSpPr>
        <p:spPr>
          <a:xfrm rot="0">
            <a:off x="1066800" y="1038225"/>
            <a:ext cx="8553450" cy="8134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614"/>
              </a:lnSpc>
            </a:pPr>
            <a:r>
              <a:rPr lang="en-US" sz="4725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Question 3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1066800" y="2609850"/>
            <a:ext cx="8553450" cy="3562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¿Qué tipo de sociedad tenían los berones?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1895475" y="4029075"/>
            <a:ext cx="3143250" cy="2819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10"/>
              </a:lnSpc>
            </a:pPr>
            <a:r>
              <a:rPr lang="en-US" sz="165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A. Urbana centralizada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6172200" y="4029075"/>
            <a:ext cx="3143250" cy="5676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10"/>
              </a:lnSpc>
            </a:pPr>
            <a:r>
              <a:rPr lang="en-US" sz="165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B. Tribal con jefaturas guerreras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1895475" y="5314950"/>
            <a:ext cx="3143250" cy="2819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10"/>
              </a:lnSpc>
            </a:pPr>
            <a:r>
              <a:rPr lang="en-US" sz="165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C. Democracia participativa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6172200" y="5314950"/>
            <a:ext cx="3143250" cy="2819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10"/>
              </a:lnSpc>
            </a:pPr>
            <a:r>
              <a:rPr lang="en-US" sz="165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D. Confederación de reinos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A8A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>
            <a:grpSpLocks noChangeAspect="true"/>
          </p:cNvGrpSpPr>
          <p:nvPr/>
        </p:nvGrpSpPr>
        <p:grpSpPr>
          <a:xfrm rot="0">
            <a:off x="0" y="-142875"/>
            <a:ext cx="571500" cy="285750"/>
            <a:chOff x="0" y="0"/>
            <a:chExt cx="1270000" cy="12700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4" id="4"/>
          <p:cNvGrpSpPr>
            <a:grpSpLocks noChangeAspect="true"/>
          </p:cNvGrpSpPr>
          <p:nvPr/>
        </p:nvGrpSpPr>
        <p:grpSpPr>
          <a:xfrm rot="0">
            <a:off x="571500" y="-142875"/>
            <a:ext cx="571500" cy="285750"/>
            <a:chOff x="0" y="0"/>
            <a:chExt cx="1270000" cy="12700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6" id="6"/>
          <p:cNvGrpSpPr>
            <a:grpSpLocks noChangeAspect="true"/>
          </p:cNvGrpSpPr>
          <p:nvPr/>
        </p:nvGrpSpPr>
        <p:grpSpPr>
          <a:xfrm rot="0">
            <a:off x="1143000" y="-142875"/>
            <a:ext cx="571500" cy="285750"/>
            <a:chOff x="0" y="0"/>
            <a:chExt cx="1270000" cy="12700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8" id="8"/>
          <p:cNvGrpSpPr>
            <a:grpSpLocks noChangeAspect="true"/>
          </p:cNvGrpSpPr>
          <p:nvPr/>
        </p:nvGrpSpPr>
        <p:grpSpPr>
          <a:xfrm rot="0">
            <a:off x="1714500" y="-142875"/>
            <a:ext cx="571500" cy="285750"/>
            <a:chOff x="0" y="0"/>
            <a:chExt cx="1270000" cy="12700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0" id="10"/>
          <p:cNvGrpSpPr>
            <a:grpSpLocks noChangeAspect="true"/>
          </p:cNvGrpSpPr>
          <p:nvPr/>
        </p:nvGrpSpPr>
        <p:grpSpPr>
          <a:xfrm rot="0">
            <a:off x="2286000" y="-142875"/>
            <a:ext cx="571500" cy="285750"/>
            <a:chOff x="0" y="0"/>
            <a:chExt cx="1270000" cy="127000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2" id="12"/>
          <p:cNvGrpSpPr>
            <a:grpSpLocks noChangeAspect="true"/>
          </p:cNvGrpSpPr>
          <p:nvPr/>
        </p:nvGrpSpPr>
        <p:grpSpPr>
          <a:xfrm rot="0">
            <a:off x="2857500" y="-142875"/>
            <a:ext cx="571500" cy="285750"/>
            <a:chOff x="0" y="0"/>
            <a:chExt cx="1270000" cy="1270000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4" id="14"/>
          <p:cNvGrpSpPr>
            <a:grpSpLocks noChangeAspect="true"/>
          </p:cNvGrpSpPr>
          <p:nvPr/>
        </p:nvGrpSpPr>
        <p:grpSpPr>
          <a:xfrm rot="0">
            <a:off x="3429000" y="-142875"/>
            <a:ext cx="571500" cy="285750"/>
            <a:chOff x="0" y="0"/>
            <a:chExt cx="1270000" cy="1270000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6" id="16"/>
          <p:cNvGrpSpPr>
            <a:grpSpLocks noChangeAspect="true"/>
          </p:cNvGrpSpPr>
          <p:nvPr/>
        </p:nvGrpSpPr>
        <p:grpSpPr>
          <a:xfrm rot="0">
            <a:off x="4000500" y="-142875"/>
            <a:ext cx="571500" cy="285750"/>
            <a:chOff x="0" y="0"/>
            <a:chExt cx="1270000" cy="1270000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8" id="18"/>
          <p:cNvGrpSpPr>
            <a:grpSpLocks noChangeAspect="true"/>
          </p:cNvGrpSpPr>
          <p:nvPr/>
        </p:nvGrpSpPr>
        <p:grpSpPr>
          <a:xfrm rot="0">
            <a:off x="4572000" y="-142875"/>
            <a:ext cx="571500" cy="285750"/>
            <a:chOff x="0" y="0"/>
            <a:chExt cx="1270000" cy="1270000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0" id="20"/>
          <p:cNvGrpSpPr>
            <a:grpSpLocks noChangeAspect="true"/>
          </p:cNvGrpSpPr>
          <p:nvPr/>
        </p:nvGrpSpPr>
        <p:grpSpPr>
          <a:xfrm rot="0">
            <a:off x="5143500" y="-142875"/>
            <a:ext cx="571500" cy="285750"/>
            <a:chOff x="0" y="0"/>
            <a:chExt cx="1270000" cy="1270000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2" id="22"/>
          <p:cNvGrpSpPr>
            <a:grpSpLocks noChangeAspect="true"/>
          </p:cNvGrpSpPr>
          <p:nvPr/>
        </p:nvGrpSpPr>
        <p:grpSpPr>
          <a:xfrm rot="0">
            <a:off x="5715000" y="-142875"/>
            <a:ext cx="571500" cy="285750"/>
            <a:chOff x="0" y="0"/>
            <a:chExt cx="1270000" cy="1270000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4" id="24"/>
          <p:cNvGrpSpPr>
            <a:grpSpLocks noChangeAspect="true"/>
          </p:cNvGrpSpPr>
          <p:nvPr/>
        </p:nvGrpSpPr>
        <p:grpSpPr>
          <a:xfrm rot="0">
            <a:off x="6286500" y="-142875"/>
            <a:ext cx="571500" cy="285750"/>
            <a:chOff x="0" y="0"/>
            <a:chExt cx="1270000" cy="1270000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6" id="26"/>
          <p:cNvGrpSpPr>
            <a:grpSpLocks noChangeAspect="true"/>
          </p:cNvGrpSpPr>
          <p:nvPr/>
        </p:nvGrpSpPr>
        <p:grpSpPr>
          <a:xfrm rot="0">
            <a:off x="6858000" y="-142875"/>
            <a:ext cx="571500" cy="285750"/>
            <a:chOff x="0" y="0"/>
            <a:chExt cx="1270000" cy="1270000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8" id="28"/>
          <p:cNvGrpSpPr>
            <a:grpSpLocks noChangeAspect="true"/>
          </p:cNvGrpSpPr>
          <p:nvPr/>
        </p:nvGrpSpPr>
        <p:grpSpPr>
          <a:xfrm rot="0">
            <a:off x="7429500" y="-142875"/>
            <a:ext cx="571500" cy="285750"/>
            <a:chOff x="0" y="0"/>
            <a:chExt cx="1270000" cy="1270000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0" id="30"/>
          <p:cNvGrpSpPr>
            <a:grpSpLocks noChangeAspect="true"/>
          </p:cNvGrpSpPr>
          <p:nvPr/>
        </p:nvGrpSpPr>
        <p:grpSpPr>
          <a:xfrm rot="0">
            <a:off x="8001000" y="-142875"/>
            <a:ext cx="571500" cy="285750"/>
            <a:chOff x="0" y="0"/>
            <a:chExt cx="1270000" cy="1270000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2" id="32"/>
          <p:cNvGrpSpPr>
            <a:grpSpLocks noChangeAspect="true"/>
          </p:cNvGrpSpPr>
          <p:nvPr/>
        </p:nvGrpSpPr>
        <p:grpSpPr>
          <a:xfrm rot="0">
            <a:off x="8572500" y="-142875"/>
            <a:ext cx="571500" cy="285750"/>
            <a:chOff x="0" y="0"/>
            <a:chExt cx="1270000" cy="1270000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4" id="34"/>
          <p:cNvGrpSpPr>
            <a:grpSpLocks noChangeAspect="true"/>
          </p:cNvGrpSpPr>
          <p:nvPr/>
        </p:nvGrpSpPr>
        <p:grpSpPr>
          <a:xfrm rot="0">
            <a:off x="9144000" y="-142875"/>
            <a:ext cx="571500" cy="285750"/>
            <a:chOff x="0" y="0"/>
            <a:chExt cx="1270000" cy="1270000"/>
          </a:xfrm>
        </p:grpSpPr>
        <p:sp>
          <p:nvSpPr>
            <p:cNvPr name="Freeform 35" id="35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6" id="36"/>
          <p:cNvGrpSpPr>
            <a:grpSpLocks noChangeAspect="true"/>
          </p:cNvGrpSpPr>
          <p:nvPr/>
        </p:nvGrpSpPr>
        <p:grpSpPr>
          <a:xfrm rot="0">
            <a:off x="9715500" y="-142875"/>
            <a:ext cx="571500" cy="285750"/>
            <a:chOff x="0" y="0"/>
            <a:chExt cx="1270000" cy="1270000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8" id="38"/>
          <p:cNvGrpSpPr>
            <a:grpSpLocks noChangeAspect="true"/>
          </p:cNvGrpSpPr>
          <p:nvPr/>
        </p:nvGrpSpPr>
        <p:grpSpPr>
          <a:xfrm rot="0">
            <a:off x="10287000" y="-142875"/>
            <a:ext cx="571500" cy="285750"/>
            <a:chOff x="0" y="0"/>
            <a:chExt cx="1270000" cy="1270000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40" id="40"/>
          <p:cNvGrpSpPr>
            <a:grpSpLocks noChangeAspect="true"/>
          </p:cNvGrpSpPr>
          <p:nvPr/>
        </p:nvGrpSpPr>
        <p:grpSpPr>
          <a:xfrm rot="0">
            <a:off x="1600200" y="3933825"/>
            <a:ext cx="3743325" cy="904875"/>
            <a:chOff x="0" y="0"/>
            <a:chExt cx="4991100" cy="1206500"/>
          </a:xfrm>
        </p:grpSpPr>
        <p:sp>
          <p:nvSpPr>
            <p:cNvPr name="Freeform 41" id="41"/>
            <p:cNvSpPr/>
            <p:nvPr/>
          </p:nvSpPr>
          <p:spPr>
            <a:xfrm flipH="false" flipV="false" rot="0">
              <a:off x="0" y="0"/>
              <a:ext cx="4991100" cy="1206500"/>
            </a:xfrm>
            <a:custGeom>
              <a:avLst/>
              <a:gdLst/>
              <a:ahLst/>
              <a:cxnLst/>
              <a:rect r="r" b="b" t="t" l="l"/>
              <a:pathLst>
                <a:path h="1206500" w="4991100">
                  <a:moveTo>
                    <a:pt x="254000" y="0"/>
                  </a:moveTo>
                  <a:lnTo>
                    <a:pt x="4737100" y="0"/>
                  </a:lnTo>
                  <a:cubicBezTo>
                    <a:pt x="4877380" y="0"/>
                    <a:pt x="4991100" y="113720"/>
                    <a:pt x="4991100" y="254000"/>
                  </a:cubicBezTo>
                  <a:lnTo>
                    <a:pt x="4991100" y="952500"/>
                  </a:lnTo>
                  <a:cubicBezTo>
                    <a:pt x="4991100" y="1092780"/>
                    <a:pt x="4877380" y="1206500"/>
                    <a:pt x="4737100" y="1206500"/>
                  </a:cubicBezTo>
                  <a:lnTo>
                    <a:pt x="254000" y="1206500"/>
                  </a:lnTo>
                  <a:cubicBezTo>
                    <a:pt x="113720" y="1206500"/>
                    <a:pt x="0" y="1092780"/>
                    <a:pt x="0" y="952500"/>
                  </a:cubicBezTo>
                  <a:lnTo>
                    <a:pt x="0" y="254000"/>
                  </a:lnTo>
                  <a:cubicBezTo>
                    <a:pt x="0" y="113720"/>
                    <a:pt x="113720" y="0"/>
                    <a:pt x="254000" y="0"/>
                  </a:cubicBezTo>
                  <a:close/>
                </a:path>
              </a:pathLst>
            </a:custGeom>
            <a:solidFill>
              <a:srgbClr val="1F628E"/>
            </a:solidFill>
            <a:ln w="19050" cap="sq">
              <a:solidFill>
                <a:srgbClr val="4A5FC1"/>
              </a:solidFill>
              <a:prstDash val="solid"/>
              <a:miter/>
            </a:ln>
          </p:spPr>
        </p:sp>
      </p:grpSp>
      <p:grpSp>
        <p:nvGrpSpPr>
          <p:cNvPr name="Group 42" id="42"/>
          <p:cNvGrpSpPr>
            <a:grpSpLocks noChangeAspect="true"/>
          </p:cNvGrpSpPr>
          <p:nvPr/>
        </p:nvGrpSpPr>
        <p:grpSpPr>
          <a:xfrm rot="0">
            <a:off x="5876925" y="3933825"/>
            <a:ext cx="3743325" cy="904875"/>
            <a:chOff x="0" y="0"/>
            <a:chExt cx="4991100" cy="1206500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4991100" cy="1206500"/>
            </a:xfrm>
            <a:custGeom>
              <a:avLst/>
              <a:gdLst/>
              <a:ahLst/>
              <a:cxnLst/>
              <a:rect r="r" b="b" t="t" l="l"/>
              <a:pathLst>
                <a:path h="1206500" w="4991100">
                  <a:moveTo>
                    <a:pt x="254000" y="0"/>
                  </a:moveTo>
                  <a:lnTo>
                    <a:pt x="4737100" y="0"/>
                  </a:lnTo>
                  <a:cubicBezTo>
                    <a:pt x="4877380" y="0"/>
                    <a:pt x="4991100" y="113720"/>
                    <a:pt x="4991100" y="254000"/>
                  </a:cubicBezTo>
                  <a:lnTo>
                    <a:pt x="4991100" y="952500"/>
                  </a:lnTo>
                  <a:cubicBezTo>
                    <a:pt x="4991100" y="1092780"/>
                    <a:pt x="4877380" y="1206500"/>
                    <a:pt x="4737100" y="1206500"/>
                  </a:cubicBezTo>
                  <a:lnTo>
                    <a:pt x="254000" y="1206500"/>
                  </a:lnTo>
                  <a:cubicBezTo>
                    <a:pt x="113720" y="1206500"/>
                    <a:pt x="0" y="1092780"/>
                    <a:pt x="0" y="952500"/>
                  </a:cubicBezTo>
                  <a:lnTo>
                    <a:pt x="0" y="254000"/>
                  </a:lnTo>
                  <a:cubicBezTo>
                    <a:pt x="0" y="113720"/>
                    <a:pt x="113720" y="0"/>
                    <a:pt x="254000" y="0"/>
                  </a:cubicBezTo>
                  <a:close/>
                </a:path>
              </a:pathLst>
            </a:custGeom>
            <a:solidFill>
              <a:srgbClr val="1F628E"/>
            </a:solidFill>
            <a:ln w="19050" cap="sq">
              <a:solidFill>
                <a:srgbClr val="4A5FC1"/>
              </a:solidFill>
              <a:prstDash val="solid"/>
              <a:miter/>
            </a:ln>
          </p:spPr>
        </p:sp>
      </p:grpSp>
      <p:grpSp>
        <p:nvGrpSpPr>
          <p:cNvPr name="Group 44" id="44"/>
          <p:cNvGrpSpPr>
            <a:grpSpLocks noChangeAspect="true"/>
          </p:cNvGrpSpPr>
          <p:nvPr/>
        </p:nvGrpSpPr>
        <p:grpSpPr>
          <a:xfrm rot="0">
            <a:off x="1600200" y="5219700"/>
            <a:ext cx="3743325" cy="904875"/>
            <a:chOff x="0" y="0"/>
            <a:chExt cx="4991100" cy="1206500"/>
          </a:xfrm>
        </p:grpSpPr>
        <p:sp>
          <p:nvSpPr>
            <p:cNvPr name="Freeform 45" id="45"/>
            <p:cNvSpPr/>
            <p:nvPr/>
          </p:nvSpPr>
          <p:spPr>
            <a:xfrm flipH="false" flipV="false" rot="0">
              <a:off x="0" y="0"/>
              <a:ext cx="4991100" cy="1206500"/>
            </a:xfrm>
            <a:custGeom>
              <a:avLst/>
              <a:gdLst/>
              <a:ahLst/>
              <a:cxnLst/>
              <a:rect r="r" b="b" t="t" l="l"/>
              <a:pathLst>
                <a:path h="1206500" w="4991100">
                  <a:moveTo>
                    <a:pt x="254000" y="0"/>
                  </a:moveTo>
                  <a:lnTo>
                    <a:pt x="4737100" y="0"/>
                  </a:lnTo>
                  <a:cubicBezTo>
                    <a:pt x="4877380" y="0"/>
                    <a:pt x="4991100" y="113720"/>
                    <a:pt x="4991100" y="254000"/>
                  </a:cubicBezTo>
                  <a:lnTo>
                    <a:pt x="4991100" y="952500"/>
                  </a:lnTo>
                  <a:cubicBezTo>
                    <a:pt x="4991100" y="1092780"/>
                    <a:pt x="4877380" y="1206500"/>
                    <a:pt x="4737100" y="1206500"/>
                  </a:cubicBezTo>
                  <a:lnTo>
                    <a:pt x="254000" y="1206500"/>
                  </a:lnTo>
                  <a:cubicBezTo>
                    <a:pt x="113720" y="1206500"/>
                    <a:pt x="0" y="1092780"/>
                    <a:pt x="0" y="952500"/>
                  </a:cubicBezTo>
                  <a:lnTo>
                    <a:pt x="0" y="254000"/>
                  </a:lnTo>
                  <a:cubicBezTo>
                    <a:pt x="0" y="113720"/>
                    <a:pt x="113720" y="0"/>
                    <a:pt x="254000" y="0"/>
                  </a:cubicBezTo>
                  <a:close/>
                </a:path>
              </a:pathLst>
            </a:custGeom>
            <a:solidFill>
              <a:srgbClr val="1F628E"/>
            </a:solidFill>
            <a:ln w="19050" cap="sq">
              <a:solidFill>
                <a:srgbClr val="4A5FC1"/>
              </a:solidFill>
              <a:prstDash val="solid"/>
              <a:miter/>
            </a:ln>
          </p:spPr>
        </p:sp>
      </p:grpSp>
      <p:grpSp>
        <p:nvGrpSpPr>
          <p:cNvPr name="Group 46" id="46"/>
          <p:cNvGrpSpPr>
            <a:grpSpLocks noChangeAspect="true"/>
          </p:cNvGrpSpPr>
          <p:nvPr/>
        </p:nvGrpSpPr>
        <p:grpSpPr>
          <a:xfrm rot="0">
            <a:off x="5876925" y="5219700"/>
            <a:ext cx="3743325" cy="904875"/>
            <a:chOff x="0" y="0"/>
            <a:chExt cx="4991100" cy="1206500"/>
          </a:xfrm>
        </p:grpSpPr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4991100" cy="1206500"/>
            </a:xfrm>
            <a:custGeom>
              <a:avLst/>
              <a:gdLst/>
              <a:ahLst/>
              <a:cxnLst/>
              <a:rect r="r" b="b" t="t" l="l"/>
              <a:pathLst>
                <a:path h="1206500" w="4991100">
                  <a:moveTo>
                    <a:pt x="254000" y="0"/>
                  </a:moveTo>
                  <a:lnTo>
                    <a:pt x="4737100" y="0"/>
                  </a:lnTo>
                  <a:cubicBezTo>
                    <a:pt x="4877380" y="0"/>
                    <a:pt x="4991100" y="113720"/>
                    <a:pt x="4991100" y="254000"/>
                  </a:cubicBezTo>
                  <a:lnTo>
                    <a:pt x="4991100" y="952500"/>
                  </a:lnTo>
                  <a:cubicBezTo>
                    <a:pt x="4991100" y="1092780"/>
                    <a:pt x="4877380" y="1206500"/>
                    <a:pt x="4737100" y="1206500"/>
                  </a:cubicBezTo>
                  <a:lnTo>
                    <a:pt x="254000" y="1206500"/>
                  </a:lnTo>
                  <a:cubicBezTo>
                    <a:pt x="113720" y="1206500"/>
                    <a:pt x="0" y="1092780"/>
                    <a:pt x="0" y="952500"/>
                  </a:cubicBezTo>
                  <a:lnTo>
                    <a:pt x="0" y="254000"/>
                  </a:lnTo>
                  <a:cubicBezTo>
                    <a:pt x="0" y="113720"/>
                    <a:pt x="113720" y="0"/>
                    <a:pt x="254000" y="0"/>
                  </a:cubicBezTo>
                  <a:close/>
                </a:path>
              </a:pathLst>
            </a:custGeom>
            <a:solidFill>
              <a:srgbClr val="1F628E"/>
            </a:solidFill>
            <a:ln w="19050" cap="sq">
              <a:solidFill>
                <a:srgbClr val="4A5FC1"/>
              </a:solidFill>
              <a:prstDash val="solid"/>
              <a:miter/>
            </a:ln>
          </p:spPr>
        </p:sp>
      </p:grpSp>
      <p:sp>
        <p:nvSpPr>
          <p:cNvPr name="Freeform 48" id="48"/>
          <p:cNvSpPr/>
          <p:nvPr/>
        </p:nvSpPr>
        <p:spPr>
          <a:xfrm flipH="false" flipV="false" rot="0">
            <a:off x="9874037" y="6715292"/>
            <a:ext cx="709963" cy="736708"/>
          </a:xfrm>
          <a:custGeom>
            <a:avLst/>
            <a:gdLst/>
            <a:ahLst/>
            <a:cxnLst/>
            <a:rect r="r" b="b" t="t" l="l"/>
            <a:pathLst>
              <a:path h="736708" w="709963">
                <a:moveTo>
                  <a:pt x="0" y="0"/>
                </a:moveTo>
                <a:lnTo>
                  <a:pt x="709963" y="0"/>
                </a:lnTo>
                <a:lnTo>
                  <a:pt x="709963" y="736708"/>
                </a:lnTo>
                <a:lnTo>
                  <a:pt x="0" y="73670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49" id="49"/>
          <p:cNvSpPr txBox="true"/>
          <p:nvPr/>
        </p:nvSpPr>
        <p:spPr>
          <a:xfrm rot="0">
            <a:off x="1066800" y="1038225"/>
            <a:ext cx="8553450" cy="8134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614"/>
              </a:lnSpc>
            </a:pPr>
            <a:r>
              <a:rPr lang="en-US" sz="4725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Question 4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1066800" y="2609850"/>
            <a:ext cx="8553450" cy="3562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¿Con qué otros pueblos limitaban por el este los berones?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1895475" y="4029075"/>
            <a:ext cx="3143250" cy="2819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10"/>
              </a:lnSpc>
            </a:pPr>
            <a:r>
              <a:rPr lang="en-US" sz="165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A. Autrigones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6172200" y="4029075"/>
            <a:ext cx="3143250" cy="2819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10"/>
              </a:lnSpc>
            </a:pPr>
            <a:r>
              <a:rPr lang="en-US" sz="165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B. Celtas del Duero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1895475" y="5314950"/>
            <a:ext cx="3143250" cy="2819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10"/>
              </a:lnSpc>
            </a:pPr>
            <a:r>
              <a:rPr lang="en-US" sz="165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C. Arévacos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6172200" y="5314950"/>
            <a:ext cx="3143250" cy="2819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10"/>
              </a:lnSpc>
            </a:pPr>
            <a:r>
              <a:rPr lang="en-US" sz="165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D. Vacceos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A8A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>
            <a:grpSpLocks noChangeAspect="true"/>
          </p:cNvGrpSpPr>
          <p:nvPr/>
        </p:nvGrpSpPr>
        <p:grpSpPr>
          <a:xfrm rot="0">
            <a:off x="0" y="-142875"/>
            <a:ext cx="571500" cy="285750"/>
            <a:chOff x="0" y="0"/>
            <a:chExt cx="1270000" cy="12700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4" id="4"/>
          <p:cNvGrpSpPr>
            <a:grpSpLocks noChangeAspect="true"/>
          </p:cNvGrpSpPr>
          <p:nvPr/>
        </p:nvGrpSpPr>
        <p:grpSpPr>
          <a:xfrm rot="0">
            <a:off x="571500" y="-142875"/>
            <a:ext cx="571500" cy="285750"/>
            <a:chOff x="0" y="0"/>
            <a:chExt cx="1270000" cy="12700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6" id="6"/>
          <p:cNvGrpSpPr>
            <a:grpSpLocks noChangeAspect="true"/>
          </p:cNvGrpSpPr>
          <p:nvPr/>
        </p:nvGrpSpPr>
        <p:grpSpPr>
          <a:xfrm rot="0">
            <a:off x="1143000" y="-142875"/>
            <a:ext cx="571500" cy="285750"/>
            <a:chOff x="0" y="0"/>
            <a:chExt cx="1270000" cy="12700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8" id="8"/>
          <p:cNvGrpSpPr>
            <a:grpSpLocks noChangeAspect="true"/>
          </p:cNvGrpSpPr>
          <p:nvPr/>
        </p:nvGrpSpPr>
        <p:grpSpPr>
          <a:xfrm rot="0">
            <a:off x="1714500" y="-142875"/>
            <a:ext cx="571500" cy="285750"/>
            <a:chOff x="0" y="0"/>
            <a:chExt cx="1270000" cy="12700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0" id="10"/>
          <p:cNvGrpSpPr>
            <a:grpSpLocks noChangeAspect="true"/>
          </p:cNvGrpSpPr>
          <p:nvPr/>
        </p:nvGrpSpPr>
        <p:grpSpPr>
          <a:xfrm rot="0">
            <a:off x="2286000" y="-142875"/>
            <a:ext cx="571500" cy="285750"/>
            <a:chOff x="0" y="0"/>
            <a:chExt cx="1270000" cy="127000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2" id="12"/>
          <p:cNvGrpSpPr>
            <a:grpSpLocks noChangeAspect="true"/>
          </p:cNvGrpSpPr>
          <p:nvPr/>
        </p:nvGrpSpPr>
        <p:grpSpPr>
          <a:xfrm rot="0">
            <a:off x="2857500" y="-142875"/>
            <a:ext cx="571500" cy="285750"/>
            <a:chOff x="0" y="0"/>
            <a:chExt cx="1270000" cy="1270000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4" id="14"/>
          <p:cNvGrpSpPr>
            <a:grpSpLocks noChangeAspect="true"/>
          </p:cNvGrpSpPr>
          <p:nvPr/>
        </p:nvGrpSpPr>
        <p:grpSpPr>
          <a:xfrm rot="0">
            <a:off x="3429000" y="-142875"/>
            <a:ext cx="571500" cy="285750"/>
            <a:chOff x="0" y="0"/>
            <a:chExt cx="1270000" cy="1270000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6" id="16"/>
          <p:cNvGrpSpPr>
            <a:grpSpLocks noChangeAspect="true"/>
          </p:cNvGrpSpPr>
          <p:nvPr/>
        </p:nvGrpSpPr>
        <p:grpSpPr>
          <a:xfrm rot="0">
            <a:off x="4000500" y="-142875"/>
            <a:ext cx="571500" cy="285750"/>
            <a:chOff x="0" y="0"/>
            <a:chExt cx="1270000" cy="1270000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8" id="18"/>
          <p:cNvGrpSpPr>
            <a:grpSpLocks noChangeAspect="true"/>
          </p:cNvGrpSpPr>
          <p:nvPr/>
        </p:nvGrpSpPr>
        <p:grpSpPr>
          <a:xfrm rot="0">
            <a:off x="4572000" y="-142875"/>
            <a:ext cx="571500" cy="285750"/>
            <a:chOff x="0" y="0"/>
            <a:chExt cx="1270000" cy="1270000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0" id="20"/>
          <p:cNvGrpSpPr>
            <a:grpSpLocks noChangeAspect="true"/>
          </p:cNvGrpSpPr>
          <p:nvPr/>
        </p:nvGrpSpPr>
        <p:grpSpPr>
          <a:xfrm rot="0">
            <a:off x="5143500" y="-142875"/>
            <a:ext cx="571500" cy="285750"/>
            <a:chOff x="0" y="0"/>
            <a:chExt cx="1270000" cy="1270000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2" id="22"/>
          <p:cNvGrpSpPr>
            <a:grpSpLocks noChangeAspect="true"/>
          </p:cNvGrpSpPr>
          <p:nvPr/>
        </p:nvGrpSpPr>
        <p:grpSpPr>
          <a:xfrm rot="0">
            <a:off x="5715000" y="-142875"/>
            <a:ext cx="571500" cy="285750"/>
            <a:chOff x="0" y="0"/>
            <a:chExt cx="1270000" cy="1270000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4" id="24"/>
          <p:cNvGrpSpPr>
            <a:grpSpLocks noChangeAspect="true"/>
          </p:cNvGrpSpPr>
          <p:nvPr/>
        </p:nvGrpSpPr>
        <p:grpSpPr>
          <a:xfrm rot="0">
            <a:off x="6286500" y="-142875"/>
            <a:ext cx="571500" cy="285750"/>
            <a:chOff x="0" y="0"/>
            <a:chExt cx="1270000" cy="1270000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6" id="26"/>
          <p:cNvGrpSpPr>
            <a:grpSpLocks noChangeAspect="true"/>
          </p:cNvGrpSpPr>
          <p:nvPr/>
        </p:nvGrpSpPr>
        <p:grpSpPr>
          <a:xfrm rot="0">
            <a:off x="6858000" y="-142875"/>
            <a:ext cx="571500" cy="285750"/>
            <a:chOff x="0" y="0"/>
            <a:chExt cx="1270000" cy="1270000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8" id="28"/>
          <p:cNvGrpSpPr>
            <a:grpSpLocks noChangeAspect="true"/>
          </p:cNvGrpSpPr>
          <p:nvPr/>
        </p:nvGrpSpPr>
        <p:grpSpPr>
          <a:xfrm rot="0">
            <a:off x="7429500" y="-142875"/>
            <a:ext cx="571500" cy="285750"/>
            <a:chOff x="0" y="0"/>
            <a:chExt cx="1270000" cy="1270000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0" id="30"/>
          <p:cNvGrpSpPr>
            <a:grpSpLocks noChangeAspect="true"/>
          </p:cNvGrpSpPr>
          <p:nvPr/>
        </p:nvGrpSpPr>
        <p:grpSpPr>
          <a:xfrm rot="0">
            <a:off x="8001000" y="-142875"/>
            <a:ext cx="571500" cy="285750"/>
            <a:chOff x="0" y="0"/>
            <a:chExt cx="1270000" cy="1270000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2" id="32"/>
          <p:cNvGrpSpPr>
            <a:grpSpLocks noChangeAspect="true"/>
          </p:cNvGrpSpPr>
          <p:nvPr/>
        </p:nvGrpSpPr>
        <p:grpSpPr>
          <a:xfrm rot="0">
            <a:off x="8572500" y="-142875"/>
            <a:ext cx="571500" cy="285750"/>
            <a:chOff x="0" y="0"/>
            <a:chExt cx="1270000" cy="1270000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4" id="34"/>
          <p:cNvGrpSpPr>
            <a:grpSpLocks noChangeAspect="true"/>
          </p:cNvGrpSpPr>
          <p:nvPr/>
        </p:nvGrpSpPr>
        <p:grpSpPr>
          <a:xfrm rot="0">
            <a:off x="9144000" y="-142875"/>
            <a:ext cx="571500" cy="285750"/>
            <a:chOff x="0" y="0"/>
            <a:chExt cx="1270000" cy="1270000"/>
          </a:xfrm>
        </p:grpSpPr>
        <p:sp>
          <p:nvSpPr>
            <p:cNvPr name="Freeform 35" id="35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6" id="36"/>
          <p:cNvGrpSpPr>
            <a:grpSpLocks noChangeAspect="true"/>
          </p:cNvGrpSpPr>
          <p:nvPr/>
        </p:nvGrpSpPr>
        <p:grpSpPr>
          <a:xfrm rot="0">
            <a:off x="9715500" y="-142875"/>
            <a:ext cx="571500" cy="285750"/>
            <a:chOff x="0" y="0"/>
            <a:chExt cx="1270000" cy="1270000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8" id="38"/>
          <p:cNvGrpSpPr>
            <a:grpSpLocks noChangeAspect="true"/>
          </p:cNvGrpSpPr>
          <p:nvPr/>
        </p:nvGrpSpPr>
        <p:grpSpPr>
          <a:xfrm rot="0">
            <a:off x="10287000" y="-142875"/>
            <a:ext cx="571500" cy="285750"/>
            <a:chOff x="0" y="0"/>
            <a:chExt cx="1270000" cy="1270000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40" id="40"/>
          <p:cNvGrpSpPr>
            <a:grpSpLocks noChangeAspect="true"/>
          </p:cNvGrpSpPr>
          <p:nvPr/>
        </p:nvGrpSpPr>
        <p:grpSpPr>
          <a:xfrm rot="0">
            <a:off x="1600200" y="3933825"/>
            <a:ext cx="3743325" cy="904875"/>
            <a:chOff x="0" y="0"/>
            <a:chExt cx="4991100" cy="1206500"/>
          </a:xfrm>
        </p:grpSpPr>
        <p:sp>
          <p:nvSpPr>
            <p:cNvPr name="Freeform 41" id="41"/>
            <p:cNvSpPr/>
            <p:nvPr/>
          </p:nvSpPr>
          <p:spPr>
            <a:xfrm flipH="false" flipV="false" rot="0">
              <a:off x="0" y="0"/>
              <a:ext cx="4991100" cy="1206500"/>
            </a:xfrm>
            <a:custGeom>
              <a:avLst/>
              <a:gdLst/>
              <a:ahLst/>
              <a:cxnLst/>
              <a:rect r="r" b="b" t="t" l="l"/>
              <a:pathLst>
                <a:path h="1206500" w="4991100">
                  <a:moveTo>
                    <a:pt x="254000" y="0"/>
                  </a:moveTo>
                  <a:lnTo>
                    <a:pt x="4737100" y="0"/>
                  </a:lnTo>
                  <a:cubicBezTo>
                    <a:pt x="4877380" y="0"/>
                    <a:pt x="4991100" y="113720"/>
                    <a:pt x="4991100" y="254000"/>
                  </a:cubicBezTo>
                  <a:lnTo>
                    <a:pt x="4991100" y="952500"/>
                  </a:lnTo>
                  <a:cubicBezTo>
                    <a:pt x="4991100" y="1092780"/>
                    <a:pt x="4877380" y="1206500"/>
                    <a:pt x="4737100" y="1206500"/>
                  </a:cubicBezTo>
                  <a:lnTo>
                    <a:pt x="254000" y="1206500"/>
                  </a:lnTo>
                  <a:cubicBezTo>
                    <a:pt x="113720" y="1206500"/>
                    <a:pt x="0" y="1092780"/>
                    <a:pt x="0" y="952500"/>
                  </a:cubicBezTo>
                  <a:lnTo>
                    <a:pt x="0" y="254000"/>
                  </a:lnTo>
                  <a:cubicBezTo>
                    <a:pt x="0" y="113720"/>
                    <a:pt x="113720" y="0"/>
                    <a:pt x="254000" y="0"/>
                  </a:cubicBezTo>
                  <a:close/>
                </a:path>
              </a:pathLst>
            </a:custGeom>
            <a:solidFill>
              <a:srgbClr val="1F628E"/>
            </a:solidFill>
            <a:ln w="19050" cap="sq">
              <a:solidFill>
                <a:srgbClr val="4A5FC1"/>
              </a:solidFill>
              <a:prstDash val="solid"/>
              <a:miter/>
            </a:ln>
          </p:spPr>
        </p:sp>
      </p:grpSp>
      <p:grpSp>
        <p:nvGrpSpPr>
          <p:cNvPr name="Group 42" id="42"/>
          <p:cNvGrpSpPr>
            <a:grpSpLocks noChangeAspect="true"/>
          </p:cNvGrpSpPr>
          <p:nvPr/>
        </p:nvGrpSpPr>
        <p:grpSpPr>
          <a:xfrm rot="0">
            <a:off x="5876925" y="3933825"/>
            <a:ext cx="3743325" cy="904875"/>
            <a:chOff x="0" y="0"/>
            <a:chExt cx="4991100" cy="1206500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4991100" cy="1206500"/>
            </a:xfrm>
            <a:custGeom>
              <a:avLst/>
              <a:gdLst/>
              <a:ahLst/>
              <a:cxnLst/>
              <a:rect r="r" b="b" t="t" l="l"/>
              <a:pathLst>
                <a:path h="1206500" w="4991100">
                  <a:moveTo>
                    <a:pt x="254000" y="0"/>
                  </a:moveTo>
                  <a:lnTo>
                    <a:pt x="4737100" y="0"/>
                  </a:lnTo>
                  <a:cubicBezTo>
                    <a:pt x="4877380" y="0"/>
                    <a:pt x="4991100" y="113720"/>
                    <a:pt x="4991100" y="254000"/>
                  </a:cubicBezTo>
                  <a:lnTo>
                    <a:pt x="4991100" y="952500"/>
                  </a:lnTo>
                  <a:cubicBezTo>
                    <a:pt x="4991100" y="1092780"/>
                    <a:pt x="4877380" y="1206500"/>
                    <a:pt x="4737100" y="1206500"/>
                  </a:cubicBezTo>
                  <a:lnTo>
                    <a:pt x="254000" y="1206500"/>
                  </a:lnTo>
                  <a:cubicBezTo>
                    <a:pt x="113720" y="1206500"/>
                    <a:pt x="0" y="1092780"/>
                    <a:pt x="0" y="952500"/>
                  </a:cubicBezTo>
                  <a:lnTo>
                    <a:pt x="0" y="254000"/>
                  </a:lnTo>
                  <a:cubicBezTo>
                    <a:pt x="0" y="113720"/>
                    <a:pt x="113720" y="0"/>
                    <a:pt x="254000" y="0"/>
                  </a:cubicBezTo>
                  <a:close/>
                </a:path>
              </a:pathLst>
            </a:custGeom>
            <a:solidFill>
              <a:srgbClr val="1F628E"/>
            </a:solidFill>
            <a:ln w="19050" cap="sq">
              <a:solidFill>
                <a:srgbClr val="4A5FC1"/>
              </a:solidFill>
              <a:prstDash val="solid"/>
              <a:miter/>
            </a:ln>
          </p:spPr>
        </p:sp>
      </p:grpSp>
      <p:grpSp>
        <p:nvGrpSpPr>
          <p:cNvPr name="Group 44" id="44"/>
          <p:cNvGrpSpPr>
            <a:grpSpLocks noChangeAspect="true"/>
          </p:cNvGrpSpPr>
          <p:nvPr/>
        </p:nvGrpSpPr>
        <p:grpSpPr>
          <a:xfrm rot="0">
            <a:off x="1600200" y="5219700"/>
            <a:ext cx="3743325" cy="904875"/>
            <a:chOff x="0" y="0"/>
            <a:chExt cx="4991100" cy="1206500"/>
          </a:xfrm>
        </p:grpSpPr>
        <p:sp>
          <p:nvSpPr>
            <p:cNvPr name="Freeform 45" id="45"/>
            <p:cNvSpPr/>
            <p:nvPr/>
          </p:nvSpPr>
          <p:spPr>
            <a:xfrm flipH="false" flipV="false" rot="0">
              <a:off x="0" y="0"/>
              <a:ext cx="4991100" cy="1206500"/>
            </a:xfrm>
            <a:custGeom>
              <a:avLst/>
              <a:gdLst/>
              <a:ahLst/>
              <a:cxnLst/>
              <a:rect r="r" b="b" t="t" l="l"/>
              <a:pathLst>
                <a:path h="1206500" w="4991100">
                  <a:moveTo>
                    <a:pt x="254000" y="0"/>
                  </a:moveTo>
                  <a:lnTo>
                    <a:pt x="4737100" y="0"/>
                  </a:lnTo>
                  <a:cubicBezTo>
                    <a:pt x="4877380" y="0"/>
                    <a:pt x="4991100" y="113720"/>
                    <a:pt x="4991100" y="254000"/>
                  </a:cubicBezTo>
                  <a:lnTo>
                    <a:pt x="4991100" y="952500"/>
                  </a:lnTo>
                  <a:cubicBezTo>
                    <a:pt x="4991100" y="1092780"/>
                    <a:pt x="4877380" y="1206500"/>
                    <a:pt x="4737100" y="1206500"/>
                  </a:cubicBezTo>
                  <a:lnTo>
                    <a:pt x="254000" y="1206500"/>
                  </a:lnTo>
                  <a:cubicBezTo>
                    <a:pt x="113720" y="1206500"/>
                    <a:pt x="0" y="1092780"/>
                    <a:pt x="0" y="952500"/>
                  </a:cubicBezTo>
                  <a:lnTo>
                    <a:pt x="0" y="254000"/>
                  </a:lnTo>
                  <a:cubicBezTo>
                    <a:pt x="0" y="113720"/>
                    <a:pt x="113720" y="0"/>
                    <a:pt x="254000" y="0"/>
                  </a:cubicBezTo>
                  <a:close/>
                </a:path>
              </a:pathLst>
            </a:custGeom>
            <a:solidFill>
              <a:srgbClr val="1F628E"/>
            </a:solidFill>
            <a:ln w="19050" cap="sq">
              <a:solidFill>
                <a:srgbClr val="4A5FC1"/>
              </a:solidFill>
              <a:prstDash val="solid"/>
              <a:miter/>
            </a:ln>
          </p:spPr>
        </p:sp>
      </p:grpSp>
      <p:grpSp>
        <p:nvGrpSpPr>
          <p:cNvPr name="Group 46" id="46"/>
          <p:cNvGrpSpPr>
            <a:grpSpLocks noChangeAspect="true"/>
          </p:cNvGrpSpPr>
          <p:nvPr/>
        </p:nvGrpSpPr>
        <p:grpSpPr>
          <a:xfrm rot="0">
            <a:off x="5876925" y="5219700"/>
            <a:ext cx="3743325" cy="904875"/>
            <a:chOff x="0" y="0"/>
            <a:chExt cx="4991100" cy="1206500"/>
          </a:xfrm>
        </p:grpSpPr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4991100" cy="1206500"/>
            </a:xfrm>
            <a:custGeom>
              <a:avLst/>
              <a:gdLst/>
              <a:ahLst/>
              <a:cxnLst/>
              <a:rect r="r" b="b" t="t" l="l"/>
              <a:pathLst>
                <a:path h="1206500" w="4991100">
                  <a:moveTo>
                    <a:pt x="254000" y="0"/>
                  </a:moveTo>
                  <a:lnTo>
                    <a:pt x="4737100" y="0"/>
                  </a:lnTo>
                  <a:cubicBezTo>
                    <a:pt x="4877380" y="0"/>
                    <a:pt x="4991100" y="113720"/>
                    <a:pt x="4991100" y="254000"/>
                  </a:cubicBezTo>
                  <a:lnTo>
                    <a:pt x="4991100" y="952500"/>
                  </a:lnTo>
                  <a:cubicBezTo>
                    <a:pt x="4991100" y="1092780"/>
                    <a:pt x="4877380" y="1206500"/>
                    <a:pt x="4737100" y="1206500"/>
                  </a:cubicBezTo>
                  <a:lnTo>
                    <a:pt x="254000" y="1206500"/>
                  </a:lnTo>
                  <a:cubicBezTo>
                    <a:pt x="113720" y="1206500"/>
                    <a:pt x="0" y="1092780"/>
                    <a:pt x="0" y="952500"/>
                  </a:cubicBezTo>
                  <a:lnTo>
                    <a:pt x="0" y="254000"/>
                  </a:lnTo>
                  <a:cubicBezTo>
                    <a:pt x="0" y="113720"/>
                    <a:pt x="113720" y="0"/>
                    <a:pt x="254000" y="0"/>
                  </a:cubicBezTo>
                  <a:close/>
                </a:path>
              </a:pathLst>
            </a:custGeom>
            <a:solidFill>
              <a:srgbClr val="1F628E"/>
            </a:solidFill>
            <a:ln w="19050" cap="sq">
              <a:solidFill>
                <a:srgbClr val="4A5FC1"/>
              </a:solidFill>
              <a:prstDash val="solid"/>
              <a:miter/>
            </a:ln>
          </p:spPr>
        </p:sp>
      </p:grpSp>
      <p:sp>
        <p:nvSpPr>
          <p:cNvPr name="Freeform 48" id="48"/>
          <p:cNvSpPr/>
          <p:nvPr/>
        </p:nvSpPr>
        <p:spPr>
          <a:xfrm flipH="false" flipV="false" rot="0">
            <a:off x="9862787" y="6715292"/>
            <a:ext cx="709963" cy="736708"/>
          </a:xfrm>
          <a:custGeom>
            <a:avLst/>
            <a:gdLst/>
            <a:ahLst/>
            <a:cxnLst/>
            <a:rect r="r" b="b" t="t" l="l"/>
            <a:pathLst>
              <a:path h="736708" w="709963">
                <a:moveTo>
                  <a:pt x="0" y="0"/>
                </a:moveTo>
                <a:lnTo>
                  <a:pt x="709963" y="0"/>
                </a:lnTo>
                <a:lnTo>
                  <a:pt x="709963" y="736708"/>
                </a:lnTo>
                <a:lnTo>
                  <a:pt x="0" y="73670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49" id="49"/>
          <p:cNvSpPr txBox="true"/>
          <p:nvPr/>
        </p:nvSpPr>
        <p:spPr>
          <a:xfrm rot="0">
            <a:off x="1066800" y="1038225"/>
            <a:ext cx="8553450" cy="8134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614"/>
              </a:lnSpc>
            </a:pPr>
            <a:r>
              <a:rPr lang="en-US" sz="4725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Question 5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1066800" y="2609850"/>
            <a:ext cx="8553450" cy="3562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¿Qué actividad económica era fundamental para los berones?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1895475" y="4029075"/>
            <a:ext cx="3143250" cy="2819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10"/>
              </a:lnSpc>
            </a:pPr>
            <a:r>
              <a:rPr lang="en-US" sz="165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A. Comercio marítimo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6172200" y="4029075"/>
            <a:ext cx="3143250" cy="2819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10"/>
              </a:lnSpc>
            </a:pPr>
            <a:r>
              <a:rPr lang="en-US" sz="165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B. Minería de oro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1895475" y="5314950"/>
            <a:ext cx="3143250" cy="2819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10"/>
              </a:lnSpc>
            </a:pPr>
            <a:r>
              <a:rPr lang="en-US" sz="165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C. Ganadería trashumante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6172200" y="5314950"/>
            <a:ext cx="3143250" cy="2819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10"/>
              </a:lnSpc>
            </a:pPr>
            <a:r>
              <a:rPr lang="en-US" sz="165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D. Cultivo de olivo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A8A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>
            <a:grpSpLocks noChangeAspect="true"/>
          </p:cNvGrpSpPr>
          <p:nvPr/>
        </p:nvGrpSpPr>
        <p:grpSpPr>
          <a:xfrm rot="0">
            <a:off x="0" y="-142875"/>
            <a:ext cx="571500" cy="285750"/>
            <a:chOff x="0" y="0"/>
            <a:chExt cx="1270000" cy="12700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4" id="4"/>
          <p:cNvGrpSpPr>
            <a:grpSpLocks noChangeAspect="true"/>
          </p:cNvGrpSpPr>
          <p:nvPr/>
        </p:nvGrpSpPr>
        <p:grpSpPr>
          <a:xfrm rot="0">
            <a:off x="571500" y="-142875"/>
            <a:ext cx="571500" cy="285750"/>
            <a:chOff x="0" y="0"/>
            <a:chExt cx="1270000" cy="12700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6" id="6"/>
          <p:cNvGrpSpPr>
            <a:grpSpLocks noChangeAspect="true"/>
          </p:cNvGrpSpPr>
          <p:nvPr/>
        </p:nvGrpSpPr>
        <p:grpSpPr>
          <a:xfrm rot="0">
            <a:off x="1143000" y="-142875"/>
            <a:ext cx="571500" cy="285750"/>
            <a:chOff x="0" y="0"/>
            <a:chExt cx="1270000" cy="12700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8" id="8"/>
          <p:cNvGrpSpPr>
            <a:grpSpLocks noChangeAspect="true"/>
          </p:cNvGrpSpPr>
          <p:nvPr/>
        </p:nvGrpSpPr>
        <p:grpSpPr>
          <a:xfrm rot="0">
            <a:off x="1714500" y="-142875"/>
            <a:ext cx="571500" cy="285750"/>
            <a:chOff x="0" y="0"/>
            <a:chExt cx="1270000" cy="12700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0" id="10"/>
          <p:cNvGrpSpPr>
            <a:grpSpLocks noChangeAspect="true"/>
          </p:cNvGrpSpPr>
          <p:nvPr/>
        </p:nvGrpSpPr>
        <p:grpSpPr>
          <a:xfrm rot="0">
            <a:off x="2286000" y="-142875"/>
            <a:ext cx="571500" cy="285750"/>
            <a:chOff x="0" y="0"/>
            <a:chExt cx="1270000" cy="127000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2" id="12"/>
          <p:cNvGrpSpPr>
            <a:grpSpLocks noChangeAspect="true"/>
          </p:cNvGrpSpPr>
          <p:nvPr/>
        </p:nvGrpSpPr>
        <p:grpSpPr>
          <a:xfrm rot="0">
            <a:off x="2857500" y="-142875"/>
            <a:ext cx="571500" cy="285750"/>
            <a:chOff x="0" y="0"/>
            <a:chExt cx="1270000" cy="1270000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4" id="14"/>
          <p:cNvGrpSpPr>
            <a:grpSpLocks noChangeAspect="true"/>
          </p:cNvGrpSpPr>
          <p:nvPr/>
        </p:nvGrpSpPr>
        <p:grpSpPr>
          <a:xfrm rot="0">
            <a:off x="3429000" y="-142875"/>
            <a:ext cx="571500" cy="285750"/>
            <a:chOff x="0" y="0"/>
            <a:chExt cx="1270000" cy="1270000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6" id="16"/>
          <p:cNvGrpSpPr>
            <a:grpSpLocks noChangeAspect="true"/>
          </p:cNvGrpSpPr>
          <p:nvPr/>
        </p:nvGrpSpPr>
        <p:grpSpPr>
          <a:xfrm rot="0">
            <a:off x="4000500" y="-142875"/>
            <a:ext cx="571500" cy="285750"/>
            <a:chOff x="0" y="0"/>
            <a:chExt cx="1270000" cy="1270000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8" id="18"/>
          <p:cNvGrpSpPr>
            <a:grpSpLocks noChangeAspect="true"/>
          </p:cNvGrpSpPr>
          <p:nvPr/>
        </p:nvGrpSpPr>
        <p:grpSpPr>
          <a:xfrm rot="0">
            <a:off x="4572000" y="-142875"/>
            <a:ext cx="571500" cy="285750"/>
            <a:chOff x="0" y="0"/>
            <a:chExt cx="1270000" cy="1270000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0" id="20"/>
          <p:cNvGrpSpPr>
            <a:grpSpLocks noChangeAspect="true"/>
          </p:cNvGrpSpPr>
          <p:nvPr/>
        </p:nvGrpSpPr>
        <p:grpSpPr>
          <a:xfrm rot="0">
            <a:off x="5143500" y="-142875"/>
            <a:ext cx="571500" cy="285750"/>
            <a:chOff x="0" y="0"/>
            <a:chExt cx="1270000" cy="1270000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2" id="22"/>
          <p:cNvGrpSpPr>
            <a:grpSpLocks noChangeAspect="true"/>
          </p:cNvGrpSpPr>
          <p:nvPr/>
        </p:nvGrpSpPr>
        <p:grpSpPr>
          <a:xfrm rot="0">
            <a:off x="5715000" y="-142875"/>
            <a:ext cx="571500" cy="285750"/>
            <a:chOff x="0" y="0"/>
            <a:chExt cx="1270000" cy="1270000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4" id="24"/>
          <p:cNvGrpSpPr>
            <a:grpSpLocks noChangeAspect="true"/>
          </p:cNvGrpSpPr>
          <p:nvPr/>
        </p:nvGrpSpPr>
        <p:grpSpPr>
          <a:xfrm rot="0">
            <a:off x="6286500" y="-142875"/>
            <a:ext cx="571500" cy="285750"/>
            <a:chOff x="0" y="0"/>
            <a:chExt cx="1270000" cy="1270000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6" id="26"/>
          <p:cNvGrpSpPr>
            <a:grpSpLocks noChangeAspect="true"/>
          </p:cNvGrpSpPr>
          <p:nvPr/>
        </p:nvGrpSpPr>
        <p:grpSpPr>
          <a:xfrm rot="0">
            <a:off x="6858000" y="-142875"/>
            <a:ext cx="571500" cy="285750"/>
            <a:chOff x="0" y="0"/>
            <a:chExt cx="1270000" cy="1270000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8" id="28"/>
          <p:cNvGrpSpPr>
            <a:grpSpLocks noChangeAspect="true"/>
          </p:cNvGrpSpPr>
          <p:nvPr/>
        </p:nvGrpSpPr>
        <p:grpSpPr>
          <a:xfrm rot="0">
            <a:off x="7429500" y="-142875"/>
            <a:ext cx="571500" cy="285750"/>
            <a:chOff x="0" y="0"/>
            <a:chExt cx="1270000" cy="1270000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0" id="30"/>
          <p:cNvGrpSpPr>
            <a:grpSpLocks noChangeAspect="true"/>
          </p:cNvGrpSpPr>
          <p:nvPr/>
        </p:nvGrpSpPr>
        <p:grpSpPr>
          <a:xfrm rot="0">
            <a:off x="8001000" y="-142875"/>
            <a:ext cx="571500" cy="285750"/>
            <a:chOff x="0" y="0"/>
            <a:chExt cx="1270000" cy="1270000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2" id="32"/>
          <p:cNvGrpSpPr>
            <a:grpSpLocks noChangeAspect="true"/>
          </p:cNvGrpSpPr>
          <p:nvPr/>
        </p:nvGrpSpPr>
        <p:grpSpPr>
          <a:xfrm rot="0">
            <a:off x="8572500" y="-142875"/>
            <a:ext cx="571500" cy="285750"/>
            <a:chOff x="0" y="0"/>
            <a:chExt cx="1270000" cy="1270000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4" id="34"/>
          <p:cNvGrpSpPr>
            <a:grpSpLocks noChangeAspect="true"/>
          </p:cNvGrpSpPr>
          <p:nvPr/>
        </p:nvGrpSpPr>
        <p:grpSpPr>
          <a:xfrm rot="0">
            <a:off x="9144000" y="-142875"/>
            <a:ext cx="571500" cy="285750"/>
            <a:chOff x="0" y="0"/>
            <a:chExt cx="1270000" cy="1270000"/>
          </a:xfrm>
        </p:grpSpPr>
        <p:sp>
          <p:nvSpPr>
            <p:cNvPr name="Freeform 35" id="35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6" id="36"/>
          <p:cNvGrpSpPr>
            <a:grpSpLocks noChangeAspect="true"/>
          </p:cNvGrpSpPr>
          <p:nvPr/>
        </p:nvGrpSpPr>
        <p:grpSpPr>
          <a:xfrm rot="0">
            <a:off x="9715500" y="-142875"/>
            <a:ext cx="571500" cy="285750"/>
            <a:chOff x="0" y="0"/>
            <a:chExt cx="1270000" cy="1270000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8" id="38"/>
          <p:cNvGrpSpPr>
            <a:grpSpLocks noChangeAspect="true"/>
          </p:cNvGrpSpPr>
          <p:nvPr/>
        </p:nvGrpSpPr>
        <p:grpSpPr>
          <a:xfrm rot="0">
            <a:off x="10287000" y="-142875"/>
            <a:ext cx="571500" cy="285750"/>
            <a:chOff x="0" y="0"/>
            <a:chExt cx="1270000" cy="1270000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40" id="40"/>
          <p:cNvGrpSpPr>
            <a:grpSpLocks noChangeAspect="true"/>
          </p:cNvGrpSpPr>
          <p:nvPr/>
        </p:nvGrpSpPr>
        <p:grpSpPr>
          <a:xfrm rot="0">
            <a:off x="1600200" y="3933825"/>
            <a:ext cx="3743325" cy="904875"/>
            <a:chOff x="0" y="0"/>
            <a:chExt cx="4991100" cy="1206500"/>
          </a:xfrm>
        </p:grpSpPr>
        <p:sp>
          <p:nvSpPr>
            <p:cNvPr name="Freeform 41" id="41"/>
            <p:cNvSpPr/>
            <p:nvPr/>
          </p:nvSpPr>
          <p:spPr>
            <a:xfrm flipH="false" flipV="false" rot="0">
              <a:off x="0" y="0"/>
              <a:ext cx="4991100" cy="1206500"/>
            </a:xfrm>
            <a:custGeom>
              <a:avLst/>
              <a:gdLst/>
              <a:ahLst/>
              <a:cxnLst/>
              <a:rect r="r" b="b" t="t" l="l"/>
              <a:pathLst>
                <a:path h="1206500" w="4991100">
                  <a:moveTo>
                    <a:pt x="254000" y="0"/>
                  </a:moveTo>
                  <a:lnTo>
                    <a:pt x="4737100" y="0"/>
                  </a:lnTo>
                  <a:cubicBezTo>
                    <a:pt x="4877380" y="0"/>
                    <a:pt x="4991100" y="113720"/>
                    <a:pt x="4991100" y="254000"/>
                  </a:cubicBezTo>
                  <a:lnTo>
                    <a:pt x="4991100" y="952500"/>
                  </a:lnTo>
                  <a:cubicBezTo>
                    <a:pt x="4991100" y="1092780"/>
                    <a:pt x="4877380" y="1206500"/>
                    <a:pt x="4737100" y="1206500"/>
                  </a:cubicBezTo>
                  <a:lnTo>
                    <a:pt x="254000" y="1206500"/>
                  </a:lnTo>
                  <a:cubicBezTo>
                    <a:pt x="113720" y="1206500"/>
                    <a:pt x="0" y="1092780"/>
                    <a:pt x="0" y="952500"/>
                  </a:cubicBezTo>
                  <a:lnTo>
                    <a:pt x="0" y="254000"/>
                  </a:lnTo>
                  <a:cubicBezTo>
                    <a:pt x="0" y="113720"/>
                    <a:pt x="113720" y="0"/>
                    <a:pt x="254000" y="0"/>
                  </a:cubicBezTo>
                  <a:close/>
                </a:path>
              </a:pathLst>
            </a:custGeom>
            <a:solidFill>
              <a:srgbClr val="1F628E"/>
            </a:solidFill>
            <a:ln w="19050" cap="sq">
              <a:solidFill>
                <a:srgbClr val="4A5FC1"/>
              </a:solidFill>
              <a:prstDash val="solid"/>
              <a:miter/>
            </a:ln>
          </p:spPr>
        </p:sp>
      </p:grpSp>
      <p:grpSp>
        <p:nvGrpSpPr>
          <p:cNvPr name="Group 42" id="42"/>
          <p:cNvGrpSpPr>
            <a:grpSpLocks noChangeAspect="true"/>
          </p:cNvGrpSpPr>
          <p:nvPr/>
        </p:nvGrpSpPr>
        <p:grpSpPr>
          <a:xfrm rot="0">
            <a:off x="5876925" y="3933825"/>
            <a:ext cx="3743325" cy="904875"/>
            <a:chOff x="0" y="0"/>
            <a:chExt cx="4991100" cy="1206500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4991100" cy="1206500"/>
            </a:xfrm>
            <a:custGeom>
              <a:avLst/>
              <a:gdLst/>
              <a:ahLst/>
              <a:cxnLst/>
              <a:rect r="r" b="b" t="t" l="l"/>
              <a:pathLst>
                <a:path h="1206500" w="4991100">
                  <a:moveTo>
                    <a:pt x="254000" y="0"/>
                  </a:moveTo>
                  <a:lnTo>
                    <a:pt x="4737100" y="0"/>
                  </a:lnTo>
                  <a:cubicBezTo>
                    <a:pt x="4877380" y="0"/>
                    <a:pt x="4991100" y="113720"/>
                    <a:pt x="4991100" y="254000"/>
                  </a:cubicBezTo>
                  <a:lnTo>
                    <a:pt x="4991100" y="952500"/>
                  </a:lnTo>
                  <a:cubicBezTo>
                    <a:pt x="4991100" y="1092780"/>
                    <a:pt x="4877380" y="1206500"/>
                    <a:pt x="4737100" y="1206500"/>
                  </a:cubicBezTo>
                  <a:lnTo>
                    <a:pt x="254000" y="1206500"/>
                  </a:lnTo>
                  <a:cubicBezTo>
                    <a:pt x="113720" y="1206500"/>
                    <a:pt x="0" y="1092780"/>
                    <a:pt x="0" y="952500"/>
                  </a:cubicBezTo>
                  <a:lnTo>
                    <a:pt x="0" y="254000"/>
                  </a:lnTo>
                  <a:cubicBezTo>
                    <a:pt x="0" y="113720"/>
                    <a:pt x="113720" y="0"/>
                    <a:pt x="254000" y="0"/>
                  </a:cubicBezTo>
                  <a:close/>
                </a:path>
              </a:pathLst>
            </a:custGeom>
            <a:solidFill>
              <a:srgbClr val="1F628E"/>
            </a:solidFill>
            <a:ln w="19050" cap="sq">
              <a:solidFill>
                <a:srgbClr val="4A5FC1"/>
              </a:solidFill>
              <a:prstDash val="solid"/>
              <a:miter/>
            </a:ln>
          </p:spPr>
        </p:sp>
      </p:grpSp>
      <p:grpSp>
        <p:nvGrpSpPr>
          <p:cNvPr name="Group 44" id="44"/>
          <p:cNvGrpSpPr>
            <a:grpSpLocks noChangeAspect="true"/>
          </p:cNvGrpSpPr>
          <p:nvPr/>
        </p:nvGrpSpPr>
        <p:grpSpPr>
          <a:xfrm rot="0">
            <a:off x="1600200" y="5219700"/>
            <a:ext cx="3743325" cy="904875"/>
            <a:chOff x="0" y="0"/>
            <a:chExt cx="4991100" cy="1206500"/>
          </a:xfrm>
        </p:grpSpPr>
        <p:sp>
          <p:nvSpPr>
            <p:cNvPr name="Freeform 45" id="45"/>
            <p:cNvSpPr/>
            <p:nvPr/>
          </p:nvSpPr>
          <p:spPr>
            <a:xfrm flipH="false" flipV="false" rot="0">
              <a:off x="0" y="0"/>
              <a:ext cx="4991100" cy="1206500"/>
            </a:xfrm>
            <a:custGeom>
              <a:avLst/>
              <a:gdLst/>
              <a:ahLst/>
              <a:cxnLst/>
              <a:rect r="r" b="b" t="t" l="l"/>
              <a:pathLst>
                <a:path h="1206500" w="4991100">
                  <a:moveTo>
                    <a:pt x="254000" y="0"/>
                  </a:moveTo>
                  <a:lnTo>
                    <a:pt x="4737100" y="0"/>
                  </a:lnTo>
                  <a:cubicBezTo>
                    <a:pt x="4877380" y="0"/>
                    <a:pt x="4991100" y="113720"/>
                    <a:pt x="4991100" y="254000"/>
                  </a:cubicBezTo>
                  <a:lnTo>
                    <a:pt x="4991100" y="952500"/>
                  </a:lnTo>
                  <a:cubicBezTo>
                    <a:pt x="4991100" y="1092780"/>
                    <a:pt x="4877380" y="1206500"/>
                    <a:pt x="4737100" y="1206500"/>
                  </a:cubicBezTo>
                  <a:lnTo>
                    <a:pt x="254000" y="1206500"/>
                  </a:lnTo>
                  <a:cubicBezTo>
                    <a:pt x="113720" y="1206500"/>
                    <a:pt x="0" y="1092780"/>
                    <a:pt x="0" y="952500"/>
                  </a:cubicBezTo>
                  <a:lnTo>
                    <a:pt x="0" y="254000"/>
                  </a:lnTo>
                  <a:cubicBezTo>
                    <a:pt x="0" y="113720"/>
                    <a:pt x="113720" y="0"/>
                    <a:pt x="254000" y="0"/>
                  </a:cubicBezTo>
                  <a:close/>
                </a:path>
              </a:pathLst>
            </a:custGeom>
            <a:solidFill>
              <a:srgbClr val="1F628E"/>
            </a:solidFill>
            <a:ln w="19050" cap="sq">
              <a:solidFill>
                <a:srgbClr val="4A5FC1"/>
              </a:solidFill>
              <a:prstDash val="solid"/>
              <a:miter/>
            </a:ln>
          </p:spPr>
        </p:sp>
      </p:grpSp>
      <p:grpSp>
        <p:nvGrpSpPr>
          <p:cNvPr name="Group 46" id="46"/>
          <p:cNvGrpSpPr>
            <a:grpSpLocks noChangeAspect="true"/>
          </p:cNvGrpSpPr>
          <p:nvPr/>
        </p:nvGrpSpPr>
        <p:grpSpPr>
          <a:xfrm rot="0">
            <a:off x="5876925" y="5219700"/>
            <a:ext cx="3743325" cy="904875"/>
            <a:chOff x="0" y="0"/>
            <a:chExt cx="4991100" cy="1206500"/>
          </a:xfrm>
        </p:grpSpPr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4991100" cy="1206500"/>
            </a:xfrm>
            <a:custGeom>
              <a:avLst/>
              <a:gdLst/>
              <a:ahLst/>
              <a:cxnLst/>
              <a:rect r="r" b="b" t="t" l="l"/>
              <a:pathLst>
                <a:path h="1206500" w="4991100">
                  <a:moveTo>
                    <a:pt x="254000" y="0"/>
                  </a:moveTo>
                  <a:lnTo>
                    <a:pt x="4737100" y="0"/>
                  </a:lnTo>
                  <a:cubicBezTo>
                    <a:pt x="4877380" y="0"/>
                    <a:pt x="4991100" y="113720"/>
                    <a:pt x="4991100" y="254000"/>
                  </a:cubicBezTo>
                  <a:lnTo>
                    <a:pt x="4991100" y="952500"/>
                  </a:lnTo>
                  <a:cubicBezTo>
                    <a:pt x="4991100" y="1092780"/>
                    <a:pt x="4877380" y="1206500"/>
                    <a:pt x="4737100" y="1206500"/>
                  </a:cubicBezTo>
                  <a:lnTo>
                    <a:pt x="254000" y="1206500"/>
                  </a:lnTo>
                  <a:cubicBezTo>
                    <a:pt x="113720" y="1206500"/>
                    <a:pt x="0" y="1092780"/>
                    <a:pt x="0" y="952500"/>
                  </a:cubicBezTo>
                  <a:lnTo>
                    <a:pt x="0" y="254000"/>
                  </a:lnTo>
                  <a:cubicBezTo>
                    <a:pt x="0" y="113720"/>
                    <a:pt x="113720" y="0"/>
                    <a:pt x="254000" y="0"/>
                  </a:cubicBezTo>
                  <a:close/>
                </a:path>
              </a:pathLst>
            </a:custGeom>
            <a:solidFill>
              <a:srgbClr val="1F628E"/>
            </a:solidFill>
            <a:ln w="19050" cap="sq">
              <a:solidFill>
                <a:srgbClr val="4A5FC1"/>
              </a:solidFill>
              <a:prstDash val="solid"/>
              <a:miter/>
            </a:ln>
          </p:spPr>
        </p:sp>
      </p:grpSp>
      <p:sp>
        <p:nvSpPr>
          <p:cNvPr name="Freeform 48" id="48"/>
          <p:cNvSpPr/>
          <p:nvPr/>
        </p:nvSpPr>
        <p:spPr>
          <a:xfrm flipH="false" flipV="false" rot="0">
            <a:off x="9862787" y="6715292"/>
            <a:ext cx="709963" cy="736708"/>
          </a:xfrm>
          <a:custGeom>
            <a:avLst/>
            <a:gdLst/>
            <a:ahLst/>
            <a:cxnLst/>
            <a:rect r="r" b="b" t="t" l="l"/>
            <a:pathLst>
              <a:path h="736708" w="709963">
                <a:moveTo>
                  <a:pt x="0" y="0"/>
                </a:moveTo>
                <a:lnTo>
                  <a:pt x="709963" y="0"/>
                </a:lnTo>
                <a:lnTo>
                  <a:pt x="709963" y="736708"/>
                </a:lnTo>
                <a:lnTo>
                  <a:pt x="0" y="73670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49" id="49"/>
          <p:cNvSpPr txBox="true"/>
          <p:nvPr/>
        </p:nvSpPr>
        <p:spPr>
          <a:xfrm rot="0">
            <a:off x="1066800" y="1038225"/>
            <a:ext cx="8553450" cy="8134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614"/>
              </a:lnSpc>
            </a:pPr>
            <a:r>
              <a:rPr lang="en-US" sz="4725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Question 6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1066800" y="2609850"/>
            <a:ext cx="8553450" cy="3562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¿Qué fuente clásica menciona a los berones?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1895475" y="4029075"/>
            <a:ext cx="3143250" cy="2819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10"/>
              </a:lnSpc>
            </a:pPr>
            <a:r>
              <a:rPr lang="en-US" sz="165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A. Julio César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6172200" y="4029075"/>
            <a:ext cx="3143250" cy="2819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10"/>
              </a:lnSpc>
            </a:pPr>
            <a:r>
              <a:rPr lang="en-US" sz="165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B. Estrabón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1895475" y="5314950"/>
            <a:ext cx="3143250" cy="2819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10"/>
              </a:lnSpc>
            </a:pPr>
            <a:r>
              <a:rPr lang="en-US" sz="165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C. Heródoto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6172200" y="5314950"/>
            <a:ext cx="3143250" cy="2819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10"/>
              </a:lnSpc>
            </a:pPr>
            <a:r>
              <a:rPr lang="en-US" sz="165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D. Polibio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A8A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>
            <a:grpSpLocks noChangeAspect="true"/>
          </p:cNvGrpSpPr>
          <p:nvPr/>
        </p:nvGrpSpPr>
        <p:grpSpPr>
          <a:xfrm rot="0">
            <a:off x="0" y="-142875"/>
            <a:ext cx="571500" cy="285750"/>
            <a:chOff x="0" y="0"/>
            <a:chExt cx="1270000" cy="12700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4" id="4"/>
          <p:cNvGrpSpPr>
            <a:grpSpLocks noChangeAspect="true"/>
          </p:cNvGrpSpPr>
          <p:nvPr/>
        </p:nvGrpSpPr>
        <p:grpSpPr>
          <a:xfrm rot="0">
            <a:off x="571500" y="-142875"/>
            <a:ext cx="571500" cy="285750"/>
            <a:chOff x="0" y="0"/>
            <a:chExt cx="1270000" cy="12700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6" id="6"/>
          <p:cNvGrpSpPr>
            <a:grpSpLocks noChangeAspect="true"/>
          </p:cNvGrpSpPr>
          <p:nvPr/>
        </p:nvGrpSpPr>
        <p:grpSpPr>
          <a:xfrm rot="0">
            <a:off x="1143000" y="-142875"/>
            <a:ext cx="571500" cy="285750"/>
            <a:chOff x="0" y="0"/>
            <a:chExt cx="1270000" cy="12700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8" id="8"/>
          <p:cNvGrpSpPr>
            <a:grpSpLocks noChangeAspect="true"/>
          </p:cNvGrpSpPr>
          <p:nvPr/>
        </p:nvGrpSpPr>
        <p:grpSpPr>
          <a:xfrm rot="0">
            <a:off x="1714500" y="-142875"/>
            <a:ext cx="571500" cy="285750"/>
            <a:chOff x="0" y="0"/>
            <a:chExt cx="1270000" cy="12700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0" id="10"/>
          <p:cNvGrpSpPr>
            <a:grpSpLocks noChangeAspect="true"/>
          </p:cNvGrpSpPr>
          <p:nvPr/>
        </p:nvGrpSpPr>
        <p:grpSpPr>
          <a:xfrm rot="0">
            <a:off x="2286000" y="-142875"/>
            <a:ext cx="571500" cy="285750"/>
            <a:chOff x="0" y="0"/>
            <a:chExt cx="1270000" cy="127000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2" id="12"/>
          <p:cNvGrpSpPr>
            <a:grpSpLocks noChangeAspect="true"/>
          </p:cNvGrpSpPr>
          <p:nvPr/>
        </p:nvGrpSpPr>
        <p:grpSpPr>
          <a:xfrm rot="0">
            <a:off x="2857500" y="-142875"/>
            <a:ext cx="571500" cy="285750"/>
            <a:chOff x="0" y="0"/>
            <a:chExt cx="1270000" cy="1270000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4" id="14"/>
          <p:cNvGrpSpPr>
            <a:grpSpLocks noChangeAspect="true"/>
          </p:cNvGrpSpPr>
          <p:nvPr/>
        </p:nvGrpSpPr>
        <p:grpSpPr>
          <a:xfrm rot="0">
            <a:off x="3429000" y="-142875"/>
            <a:ext cx="571500" cy="285750"/>
            <a:chOff x="0" y="0"/>
            <a:chExt cx="1270000" cy="1270000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6" id="16"/>
          <p:cNvGrpSpPr>
            <a:grpSpLocks noChangeAspect="true"/>
          </p:cNvGrpSpPr>
          <p:nvPr/>
        </p:nvGrpSpPr>
        <p:grpSpPr>
          <a:xfrm rot="0">
            <a:off x="4000500" y="-142875"/>
            <a:ext cx="571500" cy="285750"/>
            <a:chOff x="0" y="0"/>
            <a:chExt cx="1270000" cy="1270000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8" id="18"/>
          <p:cNvGrpSpPr>
            <a:grpSpLocks noChangeAspect="true"/>
          </p:cNvGrpSpPr>
          <p:nvPr/>
        </p:nvGrpSpPr>
        <p:grpSpPr>
          <a:xfrm rot="0">
            <a:off x="4572000" y="-142875"/>
            <a:ext cx="571500" cy="285750"/>
            <a:chOff x="0" y="0"/>
            <a:chExt cx="1270000" cy="1270000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20" id="20"/>
          <p:cNvGrpSpPr>
            <a:grpSpLocks noChangeAspect="true"/>
          </p:cNvGrpSpPr>
          <p:nvPr/>
        </p:nvGrpSpPr>
        <p:grpSpPr>
          <a:xfrm rot="0">
            <a:off x="5143500" y="-142875"/>
            <a:ext cx="571500" cy="285750"/>
            <a:chOff x="0" y="0"/>
            <a:chExt cx="1270000" cy="1270000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22" id="22"/>
          <p:cNvGrpSpPr>
            <a:grpSpLocks noChangeAspect="true"/>
          </p:cNvGrpSpPr>
          <p:nvPr/>
        </p:nvGrpSpPr>
        <p:grpSpPr>
          <a:xfrm rot="0">
            <a:off x="5715000" y="-142875"/>
            <a:ext cx="571500" cy="285750"/>
            <a:chOff x="0" y="0"/>
            <a:chExt cx="1270000" cy="1270000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24" id="24"/>
          <p:cNvGrpSpPr>
            <a:grpSpLocks noChangeAspect="true"/>
          </p:cNvGrpSpPr>
          <p:nvPr/>
        </p:nvGrpSpPr>
        <p:grpSpPr>
          <a:xfrm rot="0">
            <a:off x="6286500" y="-142875"/>
            <a:ext cx="571500" cy="285750"/>
            <a:chOff x="0" y="0"/>
            <a:chExt cx="1270000" cy="1270000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26" id="26"/>
          <p:cNvGrpSpPr>
            <a:grpSpLocks noChangeAspect="true"/>
          </p:cNvGrpSpPr>
          <p:nvPr/>
        </p:nvGrpSpPr>
        <p:grpSpPr>
          <a:xfrm rot="0">
            <a:off x="6858000" y="-142875"/>
            <a:ext cx="571500" cy="285750"/>
            <a:chOff x="0" y="0"/>
            <a:chExt cx="1270000" cy="1270000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28" id="28"/>
          <p:cNvGrpSpPr>
            <a:grpSpLocks noChangeAspect="true"/>
          </p:cNvGrpSpPr>
          <p:nvPr/>
        </p:nvGrpSpPr>
        <p:grpSpPr>
          <a:xfrm rot="0">
            <a:off x="7429500" y="-142875"/>
            <a:ext cx="571500" cy="285750"/>
            <a:chOff x="0" y="0"/>
            <a:chExt cx="1270000" cy="1270000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30" id="30"/>
          <p:cNvGrpSpPr>
            <a:grpSpLocks noChangeAspect="true"/>
          </p:cNvGrpSpPr>
          <p:nvPr/>
        </p:nvGrpSpPr>
        <p:grpSpPr>
          <a:xfrm rot="0">
            <a:off x="8001000" y="-142875"/>
            <a:ext cx="571500" cy="285750"/>
            <a:chOff x="0" y="0"/>
            <a:chExt cx="1270000" cy="1270000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32" id="32"/>
          <p:cNvGrpSpPr>
            <a:grpSpLocks noChangeAspect="true"/>
          </p:cNvGrpSpPr>
          <p:nvPr/>
        </p:nvGrpSpPr>
        <p:grpSpPr>
          <a:xfrm rot="0">
            <a:off x="8572500" y="-142875"/>
            <a:ext cx="571500" cy="285750"/>
            <a:chOff x="0" y="0"/>
            <a:chExt cx="1270000" cy="1270000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34" id="34"/>
          <p:cNvGrpSpPr>
            <a:grpSpLocks noChangeAspect="true"/>
          </p:cNvGrpSpPr>
          <p:nvPr/>
        </p:nvGrpSpPr>
        <p:grpSpPr>
          <a:xfrm rot="0">
            <a:off x="9144000" y="-142875"/>
            <a:ext cx="571500" cy="285750"/>
            <a:chOff x="0" y="0"/>
            <a:chExt cx="1270000" cy="1270000"/>
          </a:xfrm>
        </p:grpSpPr>
        <p:sp>
          <p:nvSpPr>
            <p:cNvPr name="Freeform 35" id="35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36" id="36"/>
          <p:cNvGrpSpPr>
            <a:grpSpLocks noChangeAspect="true"/>
          </p:cNvGrpSpPr>
          <p:nvPr/>
        </p:nvGrpSpPr>
        <p:grpSpPr>
          <a:xfrm rot="0">
            <a:off x="9715500" y="-142875"/>
            <a:ext cx="571500" cy="285750"/>
            <a:chOff x="0" y="0"/>
            <a:chExt cx="1270000" cy="1270000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38" id="38"/>
          <p:cNvGrpSpPr>
            <a:grpSpLocks noChangeAspect="true"/>
          </p:cNvGrpSpPr>
          <p:nvPr/>
        </p:nvGrpSpPr>
        <p:grpSpPr>
          <a:xfrm rot="0">
            <a:off x="10287000" y="-142875"/>
            <a:ext cx="571500" cy="285750"/>
            <a:chOff x="0" y="0"/>
            <a:chExt cx="1270000" cy="1270000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40" id="40"/>
          <p:cNvGrpSpPr>
            <a:grpSpLocks noChangeAspect="true"/>
          </p:cNvGrpSpPr>
          <p:nvPr/>
        </p:nvGrpSpPr>
        <p:grpSpPr>
          <a:xfrm rot="0">
            <a:off x="1600200" y="3933825"/>
            <a:ext cx="3743325" cy="904875"/>
            <a:chOff x="0" y="0"/>
            <a:chExt cx="4991100" cy="1206500"/>
          </a:xfrm>
        </p:grpSpPr>
        <p:sp>
          <p:nvSpPr>
            <p:cNvPr name="Freeform 41" id="41"/>
            <p:cNvSpPr/>
            <p:nvPr/>
          </p:nvSpPr>
          <p:spPr>
            <a:xfrm flipH="false" flipV="false" rot="0">
              <a:off x="0" y="0"/>
              <a:ext cx="4991100" cy="1206500"/>
            </a:xfrm>
            <a:custGeom>
              <a:avLst/>
              <a:gdLst/>
              <a:ahLst/>
              <a:cxnLst/>
              <a:rect r="r" b="b" t="t" l="l"/>
              <a:pathLst>
                <a:path h="1206500" w="4991100">
                  <a:moveTo>
                    <a:pt x="254000" y="0"/>
                  </a:moveTo>
                  <a:lnTo>
                    <a:pt x="4737100" y="0"/>
                  </a:lnTo>
                  <a:cubicBezTo>
                    <a:pt x="4877380" y="0"/>
                    <a:pt x="4991100" y="113720"/>
                    <a:pt x="4991100" y="254000"/>
                  </a:cubicBezTo>
                  <a:lnTo>
                    <a:pt x="4991100" y="952500"/>
                  </a:lnTo>
                  <a:cubicBezTo>
                    <a:pt x="4991100" y="1092780"/>
                    <a:pt x="4877380" y="1206500"/>
                    <a:pt x="4737100" y="1206500"/>
                  </a:cubicBezTo>
                  <a:lnTo>
                    <a:pt x="254000" y="1206500"/>
                  </a:lnTo>
                  <a:cubicBezTo>
                    <a:pt x="113720" y="1206500"/>
                    <a:pt x="0" y="1092780"/>
                    <a:pt x="0" y="952500"/>
                  </a:cubicBezTo>
                  <a:lnTo>
                    <a:pt x="0" y="254000"/>
                  </a:lnTo>
                  <a:cubicBezTo>
                    <a:pt x="0" y="113720"/>
                    <a:pt x="113720" y="0"/>
                    <a:pt x="254000" y="0"/>
                  </a:cubicBezTo>
                  <a:close/>
                </a:path>
              </a:pathLst>
            </a:custGeom>
            <a:solidFill>
              <a:srgbClr val="1F628E"/>
            </a:solidFill>
            <a:ln w="19050" cap="sq">
              <a:solidFill>
                <a:srgbClr val="4A5FC1"/>
              </a:solidFill>
              <a:prstDash val="solid"/>
              <a:miter/>
            </a:ln>
          </p:spPr>
        </p:sp>
      </p:grpSp>
      <p:grpSp>
        <p:nvGrpSpPr>
          <p:cNvPr name="Group 42" id="42"/>
          <p:cNvGrpSpPr>
            <a:grpSpLocks noChangeAspect="true"/>
          </p:cNvGrpSpPr>
          <p:nvPr/>
        </p:nvGrpSpPr>
        <p:grpSpPr>
          <a:xfrm rot="0">
            <a:off x="5876925" y="3933825"/>
            <a:ext cx="3743325" cy="904875"/>
            <a:chOff x="0" y="0"/>
            <a:chExt cx="4991100" cy="1206500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4991100" cy="1206500"/>
            </a:xfrm>
            <a:custGeom>
              <a:avLst/>
              <a:gdLst/>
              <a:ahLst/>
              <a:cxnLst/>
              <a:rect r="r" b="b" t="t" l="l"/>
              <a:pathLst>
                <a:path h="1206500" w="4991100">
                  <a:moveTo>
                    <a:pt x="254000" y="0"/>
                  </a:moveTo>
                  <a:lnTo>
                    <a:pt x="4737100" y="0"/>
                  </a:lnTo>
                  <a:cubicBezTo>
                    <a:pt x="4877380" y="0"/>
                    <a:pt x="4991100" y="113720"/>
                    <a:pt x="4991100" y="254000"/>
                  </a:cubicBezTo>
                  <a:lnTo>
                    <a:pt x="4991100" y="952500"/>
                  </a:lnTo>
                  <a:cubicBezTo>
                    <a:pt x="4991100" y="1092780"/>
                    <a:pt x="4877380" y="1206500"/>
                    <a:pt x="4737100" y="1206500"/>
                  </a:cubicBezTo>
                  <a:lnTo>
                    <a:pt x="254000" y="1206500"/>
                  </a:lnTo>
                  <a:cubicBezTo>
                    <a:pt x="113720" y="1206500"/>
                    <a:pt x="0" y="1092780"/>
                    <a:pt x="0" y="952500"/>
                  </a:cubicBezTo>
                  <a:lnTo>
                    <a:pt x="0" y="254000"/>
                  </a:lnTo>
                  <a:cubicBezTo>
                    <a:pt x="0" y="113720"/>
                    <a:pt x="113720" y="0"/>
                    <a:pt x="254000" y="0"/>
                  </a:cubicBezTo>
                  <a:close/>
                </a:path>
              </a:pathLst>
            </a:custGeom>
            <a:solidFill>
              <a:srgbClr val="1F628E"/>
            </a:solidFill>
            <a:ln w="19050" cap="sq">
              <a:solidFill>
                <a:srgbClr val="4A5FC1"/>
              </a:solidFill>
              <a:prstDash val="solid"/>
              <a:miter/>
            </a:ln>
          </p:spPr>
        </p:sp>
      </p:grpSp>
      <p:grpSp>
        <p:nvGrpSpPr>
          <p:cNvPr name="Group 44" id="44"/>
          <p:cNvGrpSpPr>
            <a:grpSpLocks noChangeAspect="true"/>
          </p:cNvGrpSpPr>
          <p:nvPr/>
        </p:nvGrpSpPr>
        <p:grpSpPr>
          <a:xfrm rot="0">
            <a:off x="1600200" y="5219700"/>
            <a:ext cx="3743325" cy="904875"/>
            <a:chOff x="0" y="0"/>
            <a:chExt cx="4991100" cy="1206500"/>
          </a:xfrm>
        </p:grpSpPr>
        <p:sp>
          <p:nvSpPr>
            <p:cNvPr name="Freeform 45" id="45"/>
            <p:cNvSpPr/>
            <p:nvPr/>
          </p:nvSpPr>
          <p:spPr>
            <a:xfrm flipH="false" flipV="false" rot="0">
              <a:off x="0" y="0"/>
              <a:ext cx="4991100" cy="1206500"/>
            </a:xfrm>
            <a:custGeom>
              <a:avLst/>
              <a:gdLst/>
              <a:ahLst/>
              <a:cxnLst/>
              <a:rect r="r" b="b" t="t" l="l"/>
              <a:pathLst>
                <a:path h="1206500" w="4991100">
                  <a:moveTo>
                    <a:pt x="254000" y="0"/>
                  </a:moveTo>
                  <a:lnTo>
                    <a:pt x="4737100" y="0"/>
                  </a:lnTo>
                  <a:cubicBezTo>
                    <a:pt x="4877380" y="0"/>
                    <a:pt x="4991100" y="113720"/>
                    <a:pt x="4991100" y="254000"/>
                  </a:cubicBezTo>
                  <a:lnTo>
                    <a:pt x="4991100" y="952500"/>
                  </a:lnTo>
                  <a:cubicBezTo>
                    <a:pt x="4991100" y="1092780"/>
                    <a:pt x="4877380" y="1206500"/>
                    <a:pt x="4737100" y="1206500"/>
                  </a:cubicBezTo>
                  <a:lnTo>
                    <a:pt x="254000" y="1206500"/>
                  </a:lnTo>
                  <a:cubicBezTo>
                    <a:pt x="113720" y="1206500"/>
                    <a:pt x="0" y="1092780"/>
                    <a:pt x="0" y="952500"/>
                  </a:cubicBezTo>
                  <a:lnTo>
                    <a:pt x="0" y="254000"/>
                  </a:lnTo>
                  <a:cubicBezTo>
                    <a:pt x="0" y="113720"/>
                    <a:pt x="113720" y="0"/>
                    <a:pt x="254000" y="0"/>
                  </a:cubicBezTo>
                  <a:close/>
                </a:path>
              </a:pathLst>
            </a:custGeom>
            <a:solidFill>
              <a:srgbClr val="1F628E"/>
            </a:solidFill>
            <a:ln w="19050" cap="sq">
              <a:solidFill>
                <a:srgbClr val="4A5FC1"/>
              </a:solidFill>
              <a:prstDash val="solid"/>
              <a:miter/>
            </a:ln>
          </p:spPr>
        </p:sp>
      </p:grpSp>
      <p:grpSp>
        <p:nvGrpSpPr>
          <p:cNvPr name="Group 46" id="46"/>
          <p:cNvGrpSpPr>
            <a:grpSpLocks noChangeAspect="true"/>
          </p:cNvGrpSpPr>
          <p:nvPr/>
        </p:nvGrpSpPr>
        <p:grpSpPr>
          <a:xfrm rot="0">
            <a:off x="5876925" y="5219700"/>
            <a:ext cx="3743325" cy="904875"/>
            <a:chOff x="0" y="0"/>
            <a:chExt cx="4991100" cy="1206500"/>
          </a:xfrm>
        </p:grpSpPr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4991100" cy="1206500"/>
            </a:xfrm>
            <a:custGeom>
              <a:avLst/>
              <a:gdLst/>
              <a:ahLst/>
              <a:cxnLst/>
              <a:rect r="r" b="b" t="t" l="l"/>
              <a:pathLst>
                <a:path h="1206500" w="4991100">
                  <a:moveTo>
                    <a:pt x="254000" y="0"/>
                  </a:moveTo>
                  <a:lnTo>
                    <a:pt x="4737100" y="0"/>
                  </a:lnTo>
                  <a:cubicBezTo>
                    <a:pt x="4877380" y="0"/>
                    <a:pt x="4991100" y="113720"/>
                    <a:pt x="4991100" y="254000"/>
                  </a:cubicBezTo>
                  <a:lnTo>
                    <a:pt x="4991100" y="952500"/>
                  </a:lnTo>
                  <a:cubicBezTo>
                    <a:pt x="4991100" y="1092780"/>
                    <a:pt x="4877380" y="1206500"/>
                    <a:pt x="4737100" y="1206500"/>
                  </a:cubicBezTo>
                  <a:lnTo>
                    <a:pt x="254000" y="1206500"/>
                  </a:lnTo>
                  <a:cubicBezTo>
                    <a:pt x="113720" y="1206500"/>
                    <a:pt x="0" y="1092780"/>
                    <a:pt x="0" y="952500"/>
                  </a:cubicBezTo>
                  <a:lnTo>
                    <a:pt x="0" y="254000"/>
                  </a:lnTo>
                  <a:cubicBezTo>
                    <a:pt x="0" y="113720"/>
                    <a:pt x="113720" y="0"/>
                    <a:pt x="254000" y="0"/>
                  </a:cubicBezTo>
                  <a:close/>
                </a:path>
              </a:pathLst>
            </a:custGeom>
            <a:solidFill>
              <a:srgbClr val="1F628E"/>
            </a:solidFill>
            <a:ln w="19050" cap="sq">
              <a:solidFill>
                <a:srgbClr val="4A5FC1"/>
              </a:solidFill>
              <a:prstDash val="solid"/>
              <a:miter/>
            </a:ln>
          </p:spPr>
        </p:sp>
      </p:grpSp>
      <p:sp>
        <p:nvSpPr>
          <p:cNvPr name="Freeform 48" id="48"/>
          <p:cNvSpPr/>
          <p:nvPr/>
        </p:nvSpPr>
        <p:spPr>
          <a:xfrm flipH="false" flipV="false" rot="0">
            <a:off x="9862787" y="6715292"/>
            <a:ext cx="709963" cy="736708"/>
          </a:xfrm>
          <a:custGeom>
            <a:avLst/>
            <a:gdLst/>
            <a:ahLst/>
            <a:cxnLst/>
            <a:rect r="r" b="b" t="t" l="l"/>
            <a:pathLst>
              <a:path h="736708" w="709963">
                <a:moveTo>
                  <a:pt x="0" y="0"/>
                </a:moveTo>
                <a:lnTo>
                  <a:pt x="709963" y="0"/>
                </a:lnTo>
                <a:lnTo>
                  <a:pt x="709963" y="736708"/>
                </a:lnTo>
                <a:lnTo>
                  <a:pt x="0" y="73670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49" id="49"/>
          <p:cNvSpPr txBox="true"/>
          <p:nvPr/>
        </p:nvSpPr>
        <p:spPr>
          <a:xfrm rot="0">
            <a:off x="1066800" y="1038225"/>
            <a:ext cx="8553450" cy="8134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614"/>
              </a:lnSpc>
            </a:pPr>
            <a:r>
              <a:rPr lang="en-US" sz="4725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Question 7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1066800" y="2609850"/>
            <a:ext cx="8553450" cy="3562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¿Cuál de estas afirmaciones es cierta?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1895475" y="4029075"/>
            <a:ext cx="3143250" cy="8534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10"/>
              </a:lnSpc>
            </a:pPr>
            <a:r>
              <a:rPr lang="en-US" sz="165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A. Los berones vivían en grandes ciudades amuralladas romanas.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6172200" y="4029075"/>
            <a:ext cx="3143250" cy="5676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10"/>
              </a:lnSpc>
            </a:pPr>
            <a:r>
              <a:rPr lang="en-US" sz="165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B. Practicaban el cristianismo desde el siglo IV a.C.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1895475" y="5314950"/>
            <a:ext cx="3143250" cy="8534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10"/>
              </a:lnSpc>
            </a:pPr>
            <a:r>
              <a:rPr lang="en-US" sz="165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C. Fueron romanizados a través de vías comerciales como la calzada de Vareia.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6172200" y="5314950"/>
            <a:ext cx="3143250" cy="5676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10"/>
              </a:lnSpc>
            </a:pPr>
            <a:r>
              <a:rPr lang="en-US" sz="165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D. Eran parte del imperio cartaginés.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A8A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>
            <a:grpSpLocks noChangeAspect="true"/>
          </p:cNvGrpSpPr>
          <p:nvPr/>
        </p:nvGrpSpPr>
        <p:grpSpPr>
          <a:xfrm rot="0">
            <a:off x="0" y="-142875"/>
            <a:ext cx="571500" cy="285750"/>
            <a:chOff x="0" y="0"/>
            <a:chExt cx="1270000" cy="12700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4" id="4"/>
          <p:cNvGrpSpPr>
            <a:grpSpLocks noChangeAspect="true"/>
          </p:cNvGrpSpPr>
          <p:nvPr/>
        </p:nvGrpSpPr>
        <p:grpSpPr>
          <a:xfrm rot="0">
            <a:off x="571500" y="-142875"/>
            <a:ext cx="571500" cy="285750"/>
            <a:chOff x="0" y="0"/>
            <a:chExt cx="1270000" cy="12700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6" id="6"/>
          <p:cNvGrpSpPr>
            <a:grpSpLocks noChangeAspect="true"/>
          </p:cNvGrpSpPr>
          <p:nvPr/>
        </p:nvGrpSpPr>
        <p:grpSpPr>
          <a:xfrm rot="0">
            <a:off x="1143000" y="-142875"/>
            <a:ext cx="571500" cy="285750"/>
            <a:chOff x="0" y="0"/>
            <a:chExt cx="1270000" cy="12700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8" id="8"/>
          <p:cNvGrpSpPr>
            <a:grpSpLocks noChangeAspect="true"/>
          </p:cNvGrpSpPr>
          <p:nvPr/>
        </p:nvGrpSpPr>
        <p:grpSpPr>
          <a:xfrm rot="0">
            <a:off x="1714500" y="-142875"/>
            <a:ext cx="571500" cy="285750"/>
            <a:chOff x="0" y="0"/>
            <a:chExt cx="1270000" cy="12700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0" id="10"/>
          <p:cNvGrpSpPr>
            <a:grpSpLocks noChangeAspect="true"/>
          </p:cNvGrpSpPr>
          <p:nvPr/>
        </p:nvGrpSpPr>
        <p:grpSpPr>
          <a:xfrm rot="0">
            <a:off x="2286000" y="-142875"/>
            <a:ext cx="571500" cy="285750"/>
            <a:chOff x="0" y="0"/>
            <a:chExt cx="1270000" cy="127000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2" id="12"/>
          <p:cNvGrpSpPr>
            <a:grpSpLocks noChangeAspect="true"/>
          </p:cNvGrpSpPr>
          <p:nvPr/>
        </p:nvGrpSpPr>
        <p:grpSpPr>
          <a:xfrm rot="0">
            <a:off x="2857500" y="-142875"/>
            <a:ext cx="571500" cy="285750"/>
            <a:chOff x="0" y="0"/>
            <a:chExt cx="1270000" cy="1270000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4" id="14"/>
          <p:cNvGrpSpPr>
            <a:grpSpLocks noChangeAspect="true"/>
          </p:cNvGrpSpPr>
          <p:nvPr/>
        </p:nvGrpSpPr>
        <p:grpSpPr>
          <a:xfrm rot="0">
            <a:off x="3429000" y="-142875"/>
            <a:ext cx="571500" cy="285750"/>
            <a:chOff x="0" y="0"/>
            <a:chExt cx="1270000" cy="1270000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6" id="16"/>
          <p:cNvGrpSpPr>
            <a:grpSpLocks noChangeAspect="true"/>
          </p:cNvGrpSpPr>
          <p:nvPr/>
        </p:nvGrpSpPr>
        <p:grpSpPr>
          <a:xfrm rot="0">
            <a:off x="4000500" y="-142875"/>
            <a:ext cx="571500" cy="285750"/>
            <a:chOff x="0" y="0"/>
            <a:chExt cx="1270000" cy="1270000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18" id="18"/>
          <p:cNvGrpSpPr>
            <a:grpSpLocks noChangeAspect="true"/>
          </p:cNvGrpSpPr>
          <p:nvPr/>
        </p:nvGrpSpPr>
        <p:grpSpPr>
          <a:xfrm rot="0">
            <a:off x="4572000" y="-142875"/>
            <a:ext cx="571500" cy="285750"/>
            <a:chOff x="0" y="0"/>
            <a:chExt cx="1270000" cy="1270000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0" id="20"/>
          <p:cNvGrpSpPr>
            <a:grpSpLocks noChangeAspect="true"/>
          </p:cNvGrpSpPr>
          <p:nvPr/>
        </p:nvGrpSpPr>
        <p:grpSpPr>
          <a:xfrm rot="0">
            <a:off x="5143500" y="-142875"/>
            <a:ext cx="571500" cy="285750"/>
            <a:chOff x="0" y="0"/>
            <a:chExt cx="1270000" cy="1270000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2" id="22"/>
          <p:cNvGrpSpPr>
            <a:grpSpLocks noChangeAspect="true"/>
          </p:cNvGrpSpPr>
          <p:nvPr/>
        </p:nvGrpSpPr>
        <p:grpSpPr>
          <a:xfrm rot="0">
            <a:off x="5715000" y="-142875"/>
            <a:ext cx="571500" cy="285750"/>
            <a:chOff x="0" y="0"/>
            <a:chExt cx="1270000" cy="1270000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4" id="24"/>
          <p:cNvGrpSpPr>
            <a:grpSpLocks noChangeAspect="true"/>
          </p:cNvGrpSpPr>
          <p:nvPr/>
        </p:nvGrpSpPr>
        <p:grpSpPr>
          <a:xfrm rot="0">
            <a:off x="6286500" y="-142875"/>
            <a:ext cx="571500" cy="285750"/>
            <a:chOff x="0" y="0"/>
            <a:chExt cx="1270000" cy="1270000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6" id="26"/>
          <p:cNvGrpSpPr>
            <a:grpSpLocks noChangeAspect="true"/>
          </p:cNvGrpSpPr>
          <p:nvPr/>
        </p:nvGrpSpPr>
        <p:grpSpPr>
          <a:xfrm rot="0">
            <a:off x="6858000" y="-142875"/>
            <a:ext cx="571500" cy="285750"/>
            <a:chOff x="0" y="0"/>
            <a:chExt cx="1270000" cy="1270000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28" id="28"/>
          <p:cNvGrpSpPr>
            <a:grpSpLocks noChangeAspect="true"/>
          </p:cNvGrpSpPr>
          <p:nvPr/>
        </p:nvGrpSpPr>
        <p:grpSpPr>
          <a:xfrm rot="0">
            <a:off x="7429500" y="-142875"/>
            <a:ext cx="571500" cy="285750"/>
            <a:chOff x="0" y="0"/>
            <a:chExt cx="1270000" cy="1270000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0" id="30"/>
          <p:cNvGrpSpPr>
            <a:grpSpLocks noChangeAspect="true"/>
          </p:cNvGrpSpPr>
          <p:nvPr/>
        </p:nvGrpSpPr>
        <p:grpSpPr>
          <a:xfrm rot="0">
            <a:off x="8001000" y="-142875"/>
            <a:ext cx="571500" cy="285750"/>
            <a:chOff x="0" y="0"/>
            <a:chExt cx="1270000" cy="1270000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2" id="32"/>
          <p:cNvGrpSpPr>
            <a:grpSpLocks noChangeAspect="true"/>
          </p:cNvGrpSpPr>
          <p:nvPr/>
        </p:nvGrpSpPr>
        <p:grpSpPr>
          <a:xfrm rot="0">
            <a:off x="8572500" y="-142875"/>
            <a:ext cx="571500" cy="285750"/>
            <a:chOff x="0" y="0"/>
            <a:chExt cx="1270000" cy="1270000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4" id="34"/>
          <p:cNvGrpSpPr>
            <a:grpSpLocks noChangeAspect="true"/>
          </p:cNvGrpSpPr>
          <p:nvPr/>
        </p:nvGrpSpPr>
        <p:grpSpPr>
          <a:xfrm rot="0">
            <a:off x="9144000" y="-142875"/>
            <a:ext cx="571500" cy="285750"/>
            <a:chOff x="0" y="0"/>
            <a:chExt cx="1270000" cy="1270000"/>
          </a:xfrm>
        </p:grpSpPr>
        <p:sp>
          <p:nvSpPr>
            <p:cNvPr name="Freeform 35" id="35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6" id="36"/>
          <p:cNvGrpSpPr>
            <a:grpSpLocks noChangeAspect="true"/>
          </p:cNvGrpSpPr>
          <p:nvPr/>
        </p:nvGrpSpPr>
        <p:grpSpPr>
          <a:xfrm rot="0">
            <a:off x="9715500" y="-142875"/>
            <a:ext cx="571500" cy="285750"/>
            <a:chOff x="0" y="0"/>
            <a:chExt cx="1270000" cy="1270000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38" id="38"/>
          <p:cNvGrpSpPr>
            <a:grpSpLocks noChangeAspect="true"/>
          </p:cNvGrpSpPr>
          <p:nvPr/>
        </p:nvGrpSpPr>
        <p:grpSpPr>
          <a:xfrm rot="0">
            <a:off x="10287000" y="-142875"/>
            <a:ext cx="571500" cy="285750"/>
            <a:chOff x="0" y="0"/>
            <a:chExt cx="1270000" cy="1270000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0" y="318917"/>
              <a:ext cx="1270000" cy="951083"/>
            </a:xfrm>
            <a:custGeom>
              <a:avLst/>
              <a:gdLst/>
              <a:ahLst/>
              <a:cxnLst/>
              <a:rect r="r" b="b" t="t" l="l"/>
              <a:pathLst>
                <a:path h="951083" w="1270000">
                  <a:moveTo>
                    <a:pt x="0" y="316083"/>
                  </a:moveTo>
                  <a:cubicBezTo>
                    <a:pt x="782" y="141287"/>
                    <a:pt x="142702" y="0"/>
                    <a:pt x="317500" y="0"/>
                  </a:cubicBezTo>
                  <a:cubicBezTo>
                    <a:pt x="492298" y="0"/>
                    <a:pt x="634218" y="141287"/>
                    <a:pt x="635000" y="316083"/>
                  </a:cubicBezTo>
                  <a:cubicBezTo>
                    <a:pt x="635782" y="141287"/>
                    <a:pt x="777702" y="0"/>
                    <a:pt x="952500" y="0"/>
                  </a:cubicBezTo>
                  <a:cubicBezTo>
                    <a:pt x="1127298" y="0"/>
                    <a:pt x="1269218" y="141287"/>
                    <a:pt x="1270000" y="316083"/>
                  </a:cubicBezTo>
                  <a:lnTo>
                    <a:pt x="1270000" y="951083"/>
                  </a:lnTo>
                  <a:lnTo>
                    <a:pt x="0" y="951083"/>
                  </a:lnTo>
                  <a:close/>
                </a:path>
              </a:pathLst>
            </a:custGeom>
            <a:solidFill>
              <a:srgbClr val="C0F0F7"/>
            </a:solidFill>
          </p:spPr>
        </p:sp>
      </p:grpSp>
      <p:grpSp>
        <p:nvGrpSpPr>
          <p:cNvPr name="Group 40" id="40"/>
          <p:cNvGrpSpPr>
            <a:grpSpLocks noChangeAspect="true"/>
          </p:cNvGrpSpPr>
          <p:nvPr/>
        </p:nvGrpSpPr>
        <p:grpSpPr>
          <a:xfrm rot="0">
            <a:off x="1600200" y="3933825"/>
            <a:ext cx="3743325" cy="904875"/>
            <a:chOff x="0" y="0"/>
            <a:chExt cx="4991100" cy="1206500"/>
          </a:xfrm>
        </p:grpSpPr>
        <p:sp>
          <p:nvSpPr>
            <p:cNvPr name="Freeform 41" id="41"/>
            <p:cNvSpPr/>
            <p:nvPr/>
          </p:nvSpPr>
          <p:spPr>
            <a:xfrm flipH="false" flipV="false" rot="0">
              <a:off x="0" y="0"/>
              <a:ext cx="4991100" cy="1206500"/>
            </a:xfrm>
            <a:custGeom>
              <a:avLst/>
              <a:gdLst/>
              <a:ahLst/>
              <a:cxnLst/>
              <a:rect r="r" b="b" t="t" l="l"/>
              <a:pathLst>
                <a:path h="1206500" w="4991100">
                  <a:moveTo>
                    <a:pt x="254000" y="0"/>
                  </a:moveTo>
                  <a:lnTo>
                    <a:pt x="4737100" y="0"/>
                  </a:lnTo>
                  <a:cubicBezTo>
                    <a:pt x="4877380" y="0"/>
                    <a:pt x="4991100" y="113720"/>
                    <a:pt x="4991100" y="254000"/>
                  </a:cubicBezTo>
                  <a:lnTo>
                    <a:pt x="4991100" y="952500"/>
                  </a:lnTo>
                  <a:cubicBezTo>
                    <a:pt x="4991100" y="1092780"/>
                    <a:pt x="4877380" y="1206500"/>
                    <a:pt x="4737100" y="1206500"/>
                  </a:cubicBezTo>
                  <a:lnTo>
                    <a:pt x="254000" y="1206500"/>
                  </a:lnTo>
                  <a:cubicBezTo>
                    <a:pt x="113720" y="1206500"/>
                    <a:pt x="0" y="1092780"/>
                    <a:pt x="0" y="952500"/>
                  </a:cubicBezTo>
                  <a:lnTo>
                    <a:pt x="0" y="254000"/>
                  </a:lnTo>
                  <a:cubicBezTo>
                    <a:pt x="0" y="113720"/>
                    <a:pt x="113720" y="0"/>
                    <a:pt x="254000" y="0"/>
                  </a:cubicBezTo>
                  <a:close/>
                </a:path>
              </a:pathLst>
            </a:custGeom>
            <a:solidFill>
              <a:srgbClr val="1F628E"/>
            </a:solidFill>
            <a:ln w="19050" cap="sq">
              <a:solidFill>
                <a:srgbClr val="4A5FC1"/>
              </a:solidFill>
              <a:prstDash val="solid"/>
              <a:miter/>
            </a:ln>
          </p:spPr>
        </p:sp>
      </p:grpSp>
      <p:grpSp>
        <p:nvGrpSpPr>
          <p:cNvPr name="Group 42" id="42"/>
          <p:cNvGrpSpPr>
            <a:grpSpLocks noChangeAspect="true"/>
          </p:cNvGrpSpPr>
          <p:nvPr/>
        </p:nvGrpSpPr>
        <p:grpSpPr>
          <a:xfrm rot="0">
            <a:off x="5876925" y="3933825"/>
            <a:ext cx="3743325" cy="904875"/>
            <a:chOff x="0" y="0"/>
            <a:chExt cx="4991100" cy="1206500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4991100" cy="1206500"/>
            </a:xfrm>
            <a:custGeom>
              <a:avLst/>
              <a:gdLst/>
              <a:ahLst/>
              <a:cxnLst/>
              <a:rect r="r" b="b" t="t" l="l"/>
              <a:pathLst>
                <a:path h="1206500" w="4991100">
                  <a:moveTo>
                    <a:pt x="254000" y="0"/>
                  </a:moveTo>
                  <a:lnTo>
                    <a:pt x="4737100" y="0"/>
                  </a:lnTo>
                  <a:cubicBezTo>
                    <a:pt x="4877380" y="0"/>
                    <a:pt x="4991100" y="113720"/>
                    <a:pt x="4991100" y="254000"/>
                  </a:cubicBezTo>
                  <a:lnTo>
                    <a:pt x="4991100" y="952500"/>
                  </a:lnTo>
                  <a:cubicBezTo>
                    <a:pt x="4991100" y="1092780"/>
                    <a:pt x="4877380" y="1206500"/>
                    <a:pt x="4737100" y="1206500"/>
                  </a:cubicBezTo>
                  <a:lnTo>
                    <a:pt x="254000" y="1206500"/>
                  </a:lnTo>
                  <a:cubicBezTo>
                    <a:pt x="113720" y="1206500"/>
                    <a:pt x="0" y="1092780"/>
                    <a:pt x="0" y="952500"/>
                  </a:cubicBezTo>
                  <a:lnTo>
                    <a:pt x="0" y="254000"/>
                  </a:lnTo>
                  <a:cubicBezTo>
                    <a:pt x="0" y="113720"/>
                    <a:pt x="113720" y="0"/>
                    <a:pt x="254000" y="0"/>
                  </a:cubicBezTo>
                  <a:close/>
                </a:path>
              </a:pathLst>
            </a:custGeom>
            <a:solidFill>
              <a:srgbClr val="1F628E"/>
            </a:solidFill>
            <a:ln w="19050" cap="sq">
              <a:solidFill>
                <a:srgbClr val="4A5FC1"/>
              </a:solidFill>
              <a:prstDash val="solid"/>
              <a:miter/>
            </a:ln>
          </p:spPr>
        </p:sp>
      </p:grpSp>
      <p:grpSp>
        <p:nvGrpSpPr>
          <p:cNvPr name="Group 44" id="44"/>
          <p:cNvGrpSpPr>
            <a:grpSpLocks noChangeAspect="true"/>
          </p:cNvGrpSpPr>
          <p:nvPr/>
        </p:nvGrpSpPr>
        <p:grpSpPr>
          <a:xfrm rot="0">
            <a:off x="1600200" y="5219700"/>
            <a:ext cx="3743325" cy="904875"/>
            <a:chOff x="0" y="0"/>
            <a:chExt cx="4991100" cy="1206500"/>
          </a:xfrm>
        </p:grpSpPr>
        <p:sp>
          <p:nvSpPr>
            <p:cNvPr name="Freeform 45" id="45"/>
            <p:cNvSpPr/>
            <p:nvPr/>
          </p:nvSpPr>
          <p:spPr>
            <a:xfrm flipH="false" flipV="false" rot="0">
              <a:off x="0" y="0"/>
              <a:ext cx="4991100" cy="1206500"/>
            </a:xfrm>
            <a:custGeom>
              <a:avLst/>
              <a:gdLst/>
              <a:ahLst/>
              <a:cxnLst/>
              <a:rect r="r" b="b" t="t" l="l"/>
              <a:pathLst>
                <a:path h="1206500" w="4991100">
                  <a:moveTo>
                    <a:pt x="254000" y="0"/>
                  </a:moveTo>
                  <a:lnTo>
                    <a:pt x="4737100" y="0"/>
                  </a:lnTo>
                  <a:cubicBezTo>
                    <a:pt x="4877380" y="0"/>
                    <a:pt x="4991100" y="113720"/>
                    <a:pt x="4991100" y="254000"/>
                  </a:cubicBezTo>
                  <a:lnTo>
                    <a:pt x="4991100" y="952500"/>
                  </a:lnTo>
                  <a:cubicBezTo>
                    <a:pt x="4991100" y="1092780"/>
                    <a:pt x="4877380" y="1206500"/>
                    <a:pt x="4737100" y="1206500"/>
                  </a:cubicBezTo>
                  <a:lnTo>
                    <a:pt x="254000" y="1206500"/>
                  </a:lnTo>
                  <a:cubicBezTo>
                    <a:pt x="113720" y="1206500"/>
                    <a:pt x="0" y="1092780"/>
                    <a:pt x="0" y="952500"/>
                  </a:cubicBezTo>
                  <a:lnTo>
                    <a:pt x="0" y="254000"/>
                  </a:lnTo>
                  <a:cubicBezTo>
                    <a:pt x="0" y="113720"/>
                    <a:pt x="113720" y="0"/>
                    <a:pt x="254000" y="0"/>
                  </a:cubicBezTo>
                  <a:close/>
                </a:path>
              </a:pathLst>
            </a:custGeom>
            <a:solidFill>
              <a:srgbClr val="1F628E"/>
            </a:solidFill>
            <a:ln w="19050" cap="sq">
              <a:solidFill>
                <a:srgbClr val="4A5FC1"/>
              </a:solidFill>
              <a:prstDash val="solid"/>
              <a:miter/>
            </a:ln>
          </p:spPr>
        </p:sp>
      </p:grpSp>
      <p:grpSp>
        <p:nvGrpSpPr>
          <p:cNvPr name="Group 46" id="46"/>
          <p:cNvGrpSpPr>
            <a:grpSpLocks noChangeAspect="true"/>
          </p:cNvGrpSpPr>
          <p:nvPr/>
        </p:nvGrpSpPr>
        <p:grpSpPr>
          <a:xfrm rot="0">
            <a:off x="5876925" y="5219700"/>
            <a:ext cx="3743325" cy="904875"/>
            <a:chOff x="0" y="0"/>
            <a:chExt cx="4991100" cy="1206500"/>
          </a:xfrm>
        </p:grpSpPr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4991100" cy="1206500"/>
            </a:xfrm>
            <a:custGeom>
              <a:avLst/>
              <a:gdLst/>
              <a:ahLst/>
              <a:cxnLst/>
              <a:rect r="r" b="b" t="t" l="l"/>
              <a:pathLst>
                <a:path h="1206500" w="4991100">
                  <a:moveTo>
                    <a:pt x="254000" y="0"/>
                  </a:moveTo>
                  <a:lnTo>
                    <a:pt x="4737100" y="0"/>
                  </a:lnTo>
                  <a:cubicBezTo>
                    <a:pt x="4877380" y="0"/>
                    <a:pt x="4991100" y="113720"/>
                    <a:pt x="4991100" y="254000"/>
                  </a:cubicBezTo>
                  <a:lnTo>
                    <a:pt x="4991100" y="952500"/>
                  </a:lnTo>
                  <a:cubicBezTo>
                    <a:pt x="4991100" y="1092780"/>
                    <a:pt x="4877380" y="1206500"/>
                    <a:pt x="4737100" y="1206500"/>
                  </a:cubicBezTo>
                  <a:lnTo>
                    <a:pt x="254000" y="1206500"/>
                  </a:lnTo>
                  <a:cubicBezTo>
                    <a:pt x="113720" y="1206500"/>
                    <a:pt x="0" y="1092780"/>
                    <a:pt x="0" y="952500"/>
                  </a:cubicBezTo>
                  <a:lnTo>
                    <a:pt x="0" y="254000"/>
                  </a:lnTo>
                  <a:cubicBezTo>
                    <a:pt x="0" y="113720"/>
                    <a:pt x="113720" y="0"/>
                    <a:pt x="254000" y="0"/>
                  </a:cubicBezTo>
                  <a:close/>
                </a:path>
              </a:pathLst>
            </a:custGeom>
            <a:solidFill>
              <a:srgbClr val="1F628E"/>
            </a:solidFill>
            <a:ln w="19050" cap="sq">
              <a:solidFill>
                <a:srgbClr val="4A5FC1"/>
              </a:solidFill>
              <a:prstDash val="solid"/>
              <a:miter/>
            </a:ln>
          </p:spPr>
        </p:sp>
      </p:grpSp>
      <p:sp>
        <p:nvSpPr>
          <p:cNvPr name="Freeform 48" id="48"/>
          <p:cNvSpPr/>
          <p:nvPr/>
        </p:nvSpPr>
        <p:spPr>
          <a:xfrm flipH="false" flipV="false" rot="0">
            <a:off x="9862787" y="6715292"/>
            <a:ext cx="709963" cy="736708"/>
          </a:xfrm>
          <a:custGeom>
            <a:avLst/>
            <a:gdLst/>
            <a:ahLst/>
            <a:cxnLst/>
            <a:rect r="r" b="b" t="t" l="l"/>
            <a:pathLst>
              <a:path h="736708" w="709963">
                <a:moveTo>
                  <a:pt x="0" y="0"/>
                </a:moveTo>
                <a:lnTo>
                  <a:pt x="709963" y="0"/>
                </a:lnTo>
                <a:lnTo>
                  <a:pt x="709963" y="736708"/>
                </a:lnTo>
                <a:lnTo>
                  <a:pt x="0" y="73670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49" id="49"/>
          <p:cNvSpPr txBox="true"/>
          <p:nvPr/>
        </p:nvSpPr>
        <p:spPr>
          <a:xfrm rot="0">
            <a:off x="1066800" y="1038225"/>
            <a:ext cx="8553450" cy="8134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614"/>
              </a:lnSpc>
            </a:pPr>
            <a:r>
              <a:rPr lang="en-US" sz="4725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Question 8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1066800" y="2609850"/>
            <a:ext cx="8553450" cy="3562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¿Qué se ha encontrado en sus necrópolis?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1895475" y="4029075"/>
            <a:ext cx="3143250" cy="5676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10"/>
              </a:lnSpc>
            </a:pPr>
            <a:r>
              <a:rPr lang="en-US" sz="165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A. Instrumentos agrícolas de bronce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6172200" y="4029075"/>
            <a:ext cx="3143250" cy="5676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10"/>
              </a:lnSpc>
            </a:pPr>
            <a:r>
              <a:rPr lang="en-US" sz="165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B. Fíbulas, torques y armas de hierro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1895475" y="5314950"/>
            <a:ext cx="3143250" cy="2819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10"/>
              </a:lnSpc>
            </a:pPr>
            <a:r>
              <a:rPr lang="en-US" sz="165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C. Estatuas romanas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6172200" y="5314950"/>
            <a:ext cx="3143250" cy="2819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10"/>
              </a:lnSpc>
            </a:pPr>
            <a:r>
              <a:rPr lang="en-US" sz="165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D. Anillos visigodos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DAGuXrj8rJo</dc:identifier>
  <dcterms:modified xsi:type="dcterms:W3CDTF">2011-08-01T06:04:30Z</dcterms:modified>
  <cp:revision>1</cp:revision>
  <dc:title>Preguntas sobre el video de los berones</dc:title>
</cp:coreProperties>
</file>